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 id="2147483663" r:id="rId2"/>
    <p:sldMasterId id="2147483685" r:id="rId3"/>
    <p:sldMasterId id="2147483697" r:id="rId4"/>
  </p:sldMasterIdLst>
  <p:notesMasterIdLst>
    <p:notesMasterId r:id="rId36"/>
  </p:notesMasterIdLst>
  <p:sldIdLst>
    <p:sldId id="302" r:id="rId5"/>
    <p:sldId id="366" r:id="rId6"/>
    <p:sldId id="363" r:id="rId7"/>
    <p:sldId id="257" r:id="rId8"/>
    <p:sldId id="389" r:id="rId9"/>
    <p:sldId id="364" r:id="rId10"/>
    <p:sldId id="2097" r:id="rId11"/>
    <p:sldId id="367" r:id="rId12"/>
    <p:sldId id="377" r:id="rId13"/>
    <p:sldId id="368" r:id="rId14"/>
    <p:sldId id="386" r:id="rId15"/>
    <p:sldId id="260" r:id="rId16"/>
    <p:sldId id="270" r:id="rId17"/>
    <p:sldId id="378" r:id="rId18"/>
    <p:sldId id="272" r:id="rId19"/>
    <p:sldId id="273" r:id="rId20"/>
    <p:sldId id="371" r:id="rId21"/>
    <p:sldId id="372" r:id="rId22"/>
    <p:sldId id="2101" r:id="rId23"/>
    <p:sldId id="2105" r:id="rId24"/>
    <p:sldId id="2104" r:id="rId25"/>
    <p:sldId id="2106" r:id="rId26"/>
    <p:sldId id="380" r:id="rId27"/>
    <p:sldId id="2099" r:id="rId28"/>
    <p:sldId id="2102" r:id="rId29"/>
    <p:sldId id="900" r:id="rId30"/>
    <p:sldId id="1142" r:id="rId31"/>
    <p:sldId id="1137" r:id="rId32"/>
    <p:sldId id="382" r:id="rId33"/>
    <p:sldId id="2095" r:id="rId34"/>
    <p:sldId id="387" r:id="rId35"/>
  </p:sldIdLst>
  <p:sldSz cx="12192000" cy="6858000"/>
  <p:notesSz cx="6858000" cy="9144000"/>
  <p:embeddedFontLst>
    <p:embeddedFont>
      <p:font typeface="Arial Narrow" panose="020B060602020203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Franklin Gothic Medium" panose="020B0603020102020204" pitchFamily="34" charset="0"/>
      <p:regular r:id="rId47"/>
      <p:italic r:id="rId48"/>
    </p:embeddedFont>
    <p:embeddedFont>
      <p:font typeface="Helvetica" panose="020B0604020202020204" pitchFamily="34" charset="0"/>
      <p:regular r:id="rId49"/>
      <p:bold r:id="rId50"/>
      <p:italic r:id="rId51"/>
      <p:boldItalic r:id="rId52"/>
    </p:embeddedFont>
    <p:embeddedFont>
      <p:font typeface="Libre Franklin" pitchFamily="2" charset="0"/>
      <p:regular r:id="rId53"/>
      <p:bold r:id="rId54"/>
      <p:italic r:id="rId55"/>
      <p:boldItalic r:id="rId56"/>
    </p:embeddedFont>
    <p:embeddedFont>
      <p:font typeface="Tahoma" panose="020B0604030504040204" pitchFamily="3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o1BbuTRP9s4Lkgu4j5Ht/QDev7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1"/>
    <p:restoredTop sz="95988"/>
  </p:normalViewPr>
  <p:slideViewPr>
    <p:cSldViewPr snapToGrid="0">
      <p:cViewPr varScale="1">
        <p:scale>
          <a:sx n="109" d="100"/>
          <a:sy n="109" d="100"/>
        </p:scale>
        <p:origin x="58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74"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font" Target="fonts/font15.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font" Target="fonts/font18.fntdata"/><Relationship Id="rId70" Type="http://customschemas.google.com/relationships/presentationmetadata" Target="metadata"/><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u, Yang" userId="7cbf2777-8ce6-46c8-b7b7-45925e40f817" providerId="ADAL" clId="{56FCFAC2-2F1E-4A10-BB13-D82484717CC6}"/>
    <pc:docChg chg="delSld delMainMaster">
      <pc:chgData name="Qiu, Yang" userId="7cbf2777-8ce6-46c8-b7b7-45925e40f817" providerId="ADAL" clId="{56FCFAC2-2F1E-4A10-BB13-D82484717CC6}" dt="2023-05-03T13:56:16.717" v="3" actId="47"/>
      <pc:docMkLst>
        <pc:docMk/>
      </pc:docMkLst>
      <pc:sldChg chg="del">
        <pc:chgData name="Qiu, Yang" userId="7cbf2777-8ce6-46c8-b7b7-45925e40f817" providerId="ADAL" clId="{56FCFAC2-2F1E-4A10-BB13-D82484717CC6}" dt="2023-05-03T13:55:55.279" v="1" actId="47"/>
        <pc:sldMkLst>
          <pc:docMk/>
          <pc:sldMk cId="1096312112" sldId="256"/>
        </pc:sldMkLst>
      </pc:sldChg>
      <pc:sldChg chg="del">
        <pc:chgData name="Qiu, Yang" userId="7cbf2777-8ce6-46c8-b7b7-45925e40f817" providerId="ADAL" clId="{56FCFAC2-2F1E-4A10-BB13-D82484717CC6}" dt="2023-05-03T13:55:49.603" v="0" actId="47"/>
        <pc:sldMkLst>
          <pc:docMk/>
          <pc:sldMk cId="0" sldId="303"/>
        </pc:sldMkLst>
      </pc:sldChg>
      <pc:sldChg chg="del">
        <pc:chgData name="Qiu, Yang" userId="7cbf2777-8ce6-46c8-b7b7-45925e40f817" providerId="ADAL" clId="{56FCFAC2-2F1E-4A10-BB13-D82484717CC6}" dt="2023-05-03T13:55:49.603" v="0" actId="47"/>
        <pc:sldMkLst>
          <pc:docMk/>
          <pc:sldMk cId="0" sldId="304"/>
        </pc:sldMkLst>
      </pc:sldChg>
      <pc:sldChg chg="del">
        <pc:chgData name="Qiu, Yang" userId="7cbf2777-8ce6-46c8-b7b7-45925e40f817" providerId="ADAL" clId="{56FCFAC2-2F1E-4A10-BB13-D82484717CC6}" dt="2023-05-03T13:55:49.603" v="0" actId="47"/>
        <pc:sldMkLst>
          <pc:docMk/>
          <pc:sldMk cId="0" sldId="305"/>
        </pc:sldMkLst>
      </pc:sldChg>
      <pc:sldChg chg="del">
        <pc:chgData name="Qiu, Yang" userId="7cbf2777-8ce6-46c8-b7b7-45925e40f817" providerId="ADAL" clId="{56FCFAC2-2F1E-4A10-BB13-D82484717CC6}" dt="2023-05-03T13:55:49.603" v="0" actId="47"/>
        <pc:sldMkLst>
          <pc:docMk/>
          <pc:sldMk cId="1170914534" sldId="479"/>
        </pc:sldMkLst>
      </pc:sldChg>
      <pc:sldChg chg="del">
        <pc:chgData name="Qiu, Yang" userId="7cbf2777-8ce6-46c8-b7b7-45925e40f817" providerId="ADAL" clId="{56FCFAC2-2F1E-4A10-BB13-D82484717CC6}" dt="2023-05-03T13:55:49.603" v="0" actId="47"/>
        <pc:sldMkLst>
          <pc:docMk/>
          <pc:sldMk cId="2448812881" sldId="492"/>
        </pc:sldMkLst>
      </pc:sldChg>
      <pc:sldChg chg="del">
        <pc:chgData name="Qiu, Yang" userId="7cbf2777-8ce6-46c8-b7b7-45925e40f817" providerId="ADAL" clId="{56FCFAC2-2F1E-4A10-BB13-D82484717CC6}" dt="2023-05-03T13:55:49.603" v="0" actId="47"/>
        <pc:sldMkLst>
          <pc:docMk/>
          <pc:sldMk cId="3797287078" sldId="760"/>
        </pc:sldMkLst>
      </pc:sldChg>
      <pc:sldChg chg="del">
        <pc:chgData name="Qiu, Yang" userId="7cbf2777-8ce6-46c8-b7b7-45925e40f817" providerId="ADAL" clId="{56FCFAC2-2F1E-4A10-BB13-D82484717CC6}" dt="2023-05-03T13:55:49.603" v="0" actId="47"/>
        <pc:sldMkLst>
          <pc:docMk/>
          <pc:sldMk cId="0" sldId="2088"/>
        </pc:sldMkLst>
      </pc:sldChg>
      <pc:sldChg chg="del">
        <pc:chgData name="Qiu, Yang" userId="7cbf2777-8ce6-46c8-b7b7-45925e40f817" providerId="ADAL" clId="{56FCFAC2-2F1E-4A10-BB13-D82484717CC6}" dt="2023-05-03T13:56:15.860" v="2" actId="47"/>
        <pc:sldMkLst>
          <pc:docMk/>
          <pc:sldMk cId="3404363316" sldId="2090"/>
        </pc:sldMkLst>
      </pc:sldChg>
      <pc:sldChg chg="del">
        <pc:chgData name="Qiu, Yang" userId="7cbf2777-8ce6-46c8-b7b7-45925e40f817" providerId="ADAL" clId="{56FCFAC2-2F1E-4A10-BB13-D82484717CC6}" dt="2023-05-03T13:56:16.717" v="3" actId="47"/>
        <pc:sldMkLst>
          <pc:docMk/>
          <pc:sldMk cId="514597285" sldId="2092"/>
        </pc:sldMkLst>
      </pc:sldChg>
      <pc:sldChg chg="del">
        <pc:chgData name="Qiu, Yang" userId="7cbf2777-8ce6-46c8-b7b7-45925e40f817" providerId="ADAL" clId="{56FCFAC2-2F1E-4A10-BB13-D82484717CC6}" dt="2023-05-03T13:55:49.603" v="0" actId="47"/>
        <pc:sldMkLst>
          <pc:docMk/>
          <pc:sldMk cId="0" sldId="2094"/>
        </pc:sldMkLst>
      </pc:sldChg>
      <pc:sldMasterChg chg="delSldLayout">
        <pc:chgData name="Qiu, Yang" userId="7cbf2777-8ce6-46c8-b7b7-45925e40f817" providerId="ADAL" clId="{56FCFAC2-2F1E-4A10-BB13-D82484717CC6}" dt="2023-05-03T13:55:49.603" v="0" actId="47"/>
        <pc:sldMasterMkLst>
          <pc:docMk/>
          <pc:sldMasterMk cId="1846923797" sldId="2147483658"/>
        </pc:sldMasterMkLst>
        <pc:sldLayoutChg chg="del">
          <pc:chgData name="Qiu, Yang" userId="7cbf2777-8ce6-46c8-b7b7-45925e40f817" providerId="ADAL" clId="{56FCFAC2-2F1E-4A10-BB13-D82484717CC6}" dt="2023-05-03T13:55:49.603" v="0" actId="47"/>
          <pc:sldLayoutMkLst>
            <pc:docMk/>
            <pc:sldMasterMk cId="1846923797" sldId="2147483658"/>
            <pc:sldLayoutMk cId="299741103" sldId="2147483682"/>
          </pc:sldLayoutMkLst>
        </pc:sldLayoutChg>
        <pc:sldLayoutChg chg="del">
          <pc:chgData name="Qiu, Yang" userId="7cbf2777-8ce6-46c8-b7b7-45925e40f817" providerId="ADAL" clId="{56FCFAC2-2F1E-4A10-BB13-D82484717CC6}" dt="2023-05-03T13:55:49.603" v="0" actId="47"/>
          <pc:sldLayoutMkLst>
            <pc:docMk/>
            <pc:sldMasterMk cId="1846923797" sldId="2147483658"/>
            <pc:sldLayoutMk cId="1464308721" sldId="2147483684"/>
          </pc:sldLayoutMkLst>
        </pc:sldLayoutChg>
      </pc:sldMasterChg>
      <pc:sldMasterChg chg="del delSldLayout">
        <pc:chgData name="Qiu, Yang" userId="7cbf2777-8ce6-46c8-b7b7-45925e40f817" providerId="ADAL" clId="{56FCFAC2-2F1E-4A10-BB13-D82484717CC6}" dt="2023-05-03T13:55:49.603" v="0" actId="47"/>
        <pc:sldMasterMkLst>
          <pc:docMk/>
          <pc:sldMasterMk cId="360375203" sldId="2147483669"/>
        </pc:sldMasterMkLst>
        <pc:sldLayoutChg chg="del">
          <pc:chgData name="Qiu, Yang" userId="7cbf2777-8ce6-46c8-b7b7-45925e40f817" providerId="ADAL" clId="{56FCFAC2-2F1E-4A10-BB13-D82484717CC6}" dt="2023-05-03T13:55:49.603" v="0" actId="47"/>
          <pc:sldLayoutMkLst>
            <pc:docMk/>
            <pc:sldMasterMk cId="360375203" sldId="2147483669"/>
            <pc:sldLayoutMk cId="3202903113" sldId="2147483670"/>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2745012878" sldId="2147483671"/>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1880904665" sldId="2147483672"/>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3615951359" sldId="2147483673"/>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764218163" sldId="2147483674"/>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2923814035" sldId="2147483675"/>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1559993367" sldId="2147483676"/>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2677064561" sldId="2147483677"/>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599803142" sldId="2147483678"/>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4083990479" sldId="2147483679"/>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2921224684" sldId="2147483680"/>
          </pc:sldLayoutMkLst>
        </pc:sldLayoutChg>
        <pc:sldLayoutChg chg="del">
          <pc:chgData name="Qiu, Yang" userId="7cbf2777-8ce6-46c8-b7b7-45925e40f817" providerId="ADAL" clId="{56FCFAC2-2F1E-4A10-BB13-D82484717CC6}" dt="2023-05-03T13:55:49.603" v="0" actId="47"/>
          <pc:sldLayoutMkLst>
            <pc:docMk/>
            <pc:sldMasterMk cId="360375203" sldId="2147483669"/>
            <pc:sldLayoutMk cId="4142114310" sldId="2147483681"/>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C7A0BF-8435-404A-8876-AD2244A814A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8D865AB-9A92-4CE1-89C8-5F2412C1C3FB}">
      <dgm:prSet/>
      <dgm:spPr/>
      <dgm:t>
        <a:bodyPr/>
        <a:lstStyle/>
        <a:p>
          <a:pPr>
            <a:lnSpc>
              <a:spcPct val="100000"/>
            </a:lnSpc>
          </a:pPr>
          <a:r>
            <a:rPr lang="en-US"/>
            <a:t>Why do we do model intercomparison?</a:t>
          </a:r>
        </a:p>
      </dgm:t>
    </dgm:pt>
    <dgm:pt modelId="{7C3082A4-06F3-467D-82C0-E6D20257C57F}" type="parTrans" cxnId="{C97F419D-AEBB-4080-9225-3350EDCC9880}">
      <dgm:prSet/>
      <dgm:spPr/>
      <dgm:t>
        <a:bodyPr/>
        <a:lstStyle/>
        <a:p>
          <a:endParaRPr lang="en-US"/>
        </a:p>
      </dgm:t>
    </dgm:pt>
    <dgm:pt modelId="{649C1279-2878-4DFA-BB08-E76C43A91554}" type="sibTrans" cxnId="{C97F419D-AEBB-4080-9225-3350EDCC9880}">
      <dgm:prSet/>
      <dgm:spPr/>
      <dgm:t>
        <a:bodyPr/>
        <a:lstStyle/>
        <a:p>
          <a:pPr>
            <a:lnSpc>
              <a:spcPct val="100000"/>
            </a:lnSpc>
          </a:pPr>
          <a:endParaRPr lang="en-US"/>
        </a:p>
      </dgm:t>
    </dgm:pt>
    <dgm:pt modelId="{68D06E3D-C741-4066-8299-EA044481B229}">
      <dgm:prSet/>
      <dgm:spPr/>
      <dgm:t>
        <a:bodyPr/>
        <a:lstStyle/>
        <a:p>
          <a:pPr>
            <a:lnSpc>
              <a:spcPct val="100000"/>
            </a:lnSpc>
          </a:pPr>
          <a:r>
            <a:rPr lang="en-US"/>
            <a:t>What is model intercomparison?</a:t>
          </a:r>
        </a:p>
      </dgm:t>
    </dgm:pt>
    <dgm:pt modelId="{3463D3E4-7C78-4E32-BB7D-2457BD2E5CA9}" type="parTrans" cxnId="{B1CA6C28-0CC9-421C-981F-AA9C5471BB59}">
      <dgm:prSet/>
      <dgm:spPr/>
      <dgm:t>
        <a:bodyPr/>
        <a:lstStyle/>
        <a:p>
          <a:endParaRPr lang="en-US"/>
        </a:p>
      </dgm:t>
    </dgm:pt>
    <dgm:pt modelId="{DE58E340-5999-411F-8C78-16D7F79F5651}" type="sibTrans" cxnId="{B1CA6C28-0CC9-421C-981F-AA9C5471BB59}">
      <dgm:prSet/>
      <dgm:spPr/>
      <dgm:t>
        <a:bodyPr/>
        <a:lstStyle/>
        <a:p>
          <a:pPr>
            <a:lnSpc>
              <a:spcPct val="100000"/>
            </a:lnSpc>
          </a:pPr>
          <a:endParaRPr lang="en-US"/>
        </a:p>
      </dgm:t>
    </dgm:pt>
    <dgm:pt modelId="{3F37C78D-D89D-41F5-88A1-8E9A57B84FF9}">
      <dgm:prSet/>
      <dgm:spPr/>
      <dgm:t>
        <a:bodyPr/>
        <a:lstStyle/>
        <a:p>
          <a:pPr>
            <a:lnSpc>
              <a:spcPct val="100000"/>
            </a:lnSpc>
          </a:pPr>
          <a:r>
            <a:rPr lang="en-US"/>
            <a:t>How has it evolved over time?</a:t>
          </a:r>
        </a:p>
      </dgm:t>
    </dgm:pt>
    <dgm:pt modelId="{6F4B0734-7FD8-465B-AC66-53005C550F35}" type="parTrans" cxnId="{3517122A-ED96-4E25-925A-ECBCC294B43E}">
      <dgm:prSet/>
      <dgm:spPr/>
      <dgm:t>
        <a:bodyPr/>
        <a:lstStyle/>
        <a:p>
          <a:endParaRPr lang="en-US"/>
        </a:p>
      </dgm:t>
    </dgm:pt>
    <dgm:pt modelId="{EE70D3C3-2EAE-47A5-87E3-4C3DEE50CBDC}" type="sibTrans" cxnId="{3517122A-ED96-4E25-925A-ECBCC294B43E}">
      <dgm:prSet/>
      <dgm:spPr/>
      <dgm:t>
        <a:bodyPr/>
        <a:lstStyle/>
        <a:p>
          <a:pPr>
            <a:lnSpc>
              <a:spcPct val="100000"/>
            </a:lnSpc>
          </a:pPr>
          <a:endParaRPr lang="en-US"/>
        </a:p>
      </dgm:t>
    </dgm:pt>
    <dgm:pt modelId="{F1656DDC-9BF8-4CD0-AC3D-D592E4ACCEC5}">
      <dgm:prSet/>
      <dgm:spPr/>
      <dgm:t>
        <a:bodyPr/>
        <a:lstStyle/>
        <a:p>
          <a:pPr>
            <a:lnSpc>
              <a:spcPct val="100000"/>
            </a:lnSpc>
          </a:pPr>
          <a:r>
            <a:rPr lang="en-US"/>
            <a:t>What are the main challenges in the process?</a:t>
          </a:r>
        </a:p>
      </dgm:t>
    </dgm:pt>
    <dgm:pt modelId="{C6EA32E3-61A9-4264-B4A3-7562598B0190}" type="parTrans" cxnId="{74951B4E-A48E-4F5D-A466-3FC7225325E5}">
      <dgm:prSet/>
      <dgm:spPr/>
      <dgm:t>
        <a:bodyPr/>
        <a:lstStyle/>
        <a:p>
          <a:endParaRPr lang="en-US"/>
        </a:p>
      </dgm:t>
    </dgm:pt>
    <dgm:pt modelId="{1FF52CCF-78B3-417A-89FC-25D3F745A32C}" type="sibTrans" cxnId="{74951B4E-A48E-4F5D-A466-3FC7225325E5}">
      <dgm:prSet/>
      <dgm:spPr/>
      <dgm:t>
        <a:bodyPr/>
        <a:lstStyle/>
        <a:p>
          <a:endParaRPr lang="en-US"/>
        </a:p>
      </dgm:t>
    </dgm:pt>
    <dgm:pt modelId="{7077437C-55B1-4F51-BDE6-8A043042285D}" type="pres">
      <dgm:prSet presAssocID="{33C7A0BF-8435-404A-8876-AD2244A814A3}" presName="root" presStyleCnt="0">
        <dgm:presLayoutVars>
          <dgm:dir/>
          <dgm:resizeHandles val="exact"/>
        </dgm:presLayoutVars>
      </dgm:prSet>
      <dgm:spPr/>
    </dgm:pt>
    <dgm:pt modelId="{EA66B5D9-1E85-4E69-B65F-97629F504EE9}" type="pres">
      <dgm:prSet presAssocID="{78D865AB-9A92-4CE1-89C8-5F2412C1C3FB}" presName="compNode" presStyleCnt="0"/>
      <dgm:spPr/>
    </dgm:pt>
    <dgm:pt modelId="{41679B94-4F77-4170-9C78-DDE11BD58A67}" type="pres">
      <dgm:prSet presAssocID="{78D865AB-9A92-4CE1-89C8-5F2412C1C3FB}" presName="bgRect" presStyleLbl="bgShp" presStyleIdx="0" presStyleCnt="4"/>
      <dgm:spPr/>
    </dgm:pt>
    <dgm:pt modelId="{AD51740E-A31E-4AC0-AB4F-0C52C482CE08}" type="pres">
      <dgm:prSet presAssocID="{78D865AB-9A92-4CE1-89C8-5F2412C1C3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6FCDD041-6793-46D9-B190-4ED51DEA16CD}" type="pres">
      <dgm:prSet presAssocID="{78D865AB-9A92-4CE1-89C8-5F2412C1C3FB}" presName="spaceRect" presStyleCnt="0"/>
      <dgm:spPr/>
    </dgm:pt>
    <dgm:pt modelId="{B5F2A2BE-03F5-4DA9-8E2C-B028AA053200}" type="pres">
      <dgm:prSet presAssocID="{78D865AB-9A92-4CE1-89C8-5F2412C1C3FB}" presName="parTx" presStyleLbl="revTx" presStyleIdx="0" presStyleCnt="4">
        <dgm:presLayoutVars>
          <dgm:chMax val="0"/>
          <dgm:chPref val="0"/>
        </dgm:presLayoutVars>
      </dgm:prSet>
      <dgm:spPr/>
    </dgm:pt>
    <dgm:pt modelId="{23725F74-A3F1-4A64-A947-2234DD915B8E}" type="pres">
      <dgm:prSet presAssocID="{649C1279-2878-4DFA-BB08-E76C43A91554}" presName="sibTrans" presStyleCnt="0"/>
      <dgm:spPr/>
    </dgm:pt>
    <dgm:pt modelId="{D3D38DCD-8D75-4063-AAA3-F812A747081C}" type="pres">
      <dgm:prSet presAssocID="{68D06E3D-C741-4066-8299-EA044481B229}" presName="compNode" presStyleCnt="0"/>
      <dgm:spPr/>
    </dgm:pt>
    <dgm:pt modelId="{150D3230-B647-4CB8-8AB1-2DF9DFCA382D}" type="pres">
      <dgm:prSet presAssocID="{68D06E3D-C741-4066-8299-EA044481B229}" presName="bgRect" presStyleLbl="bgShp" presStyleIdx="1" presStyleCnt="4"/>
      <dgm:spPr/>
    </dgm:pt>
    <dgm:pt modelId="{C6144E69-B6A4-439C-9A91-7345999D91B2}" type="pres">
      <dgm:prSet presAssocID="{68D06E3D-C741-4066-8299-EA044481B2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48477EE6-B90F-4CB7-8D7A-AB13E0D3D72B}" type="pres">
      <dgm:prSet presAssocID="{68D06E3D-C741-4066-8299-EA044481B229}" presName="spaceRect" presStyleCnt="0"/>
      <dgm:spPr/>
    </dgm:pt>
    <dgm:pt modelId="{992AAC05-A3FD-497C-A2C1-5FDB8A312367}" type="pres">
      <dgm:prSet presAssocID="{68D06E3D-C741-4066-8299-EA044481B229}" presName="parTx" presStyleLbl="revTx" presStyleIdx="1" presStyleCnt="4">
        <dgm:presLayoutVars>
          <dgm:chMax val="0"/>
          <dgm:chPref val="0"/>
        </dgm:presLayoutVars>
      </dgm:prSet>
      <dgm:spPr/>
    </dgm:pt>
    <dgm:pt modelId="{4B1F8DBB-27CC-41B6-821D-958F2A8461BA}" type="pres">
      <dgm:prSet presAssocID="{DE58E340-5999-411F-8C78-16D7F79F5651}" presName="sibTrans" presStyleCnt="0"/>
      <dgm:spPr/>
    </dgm:pt>
    <dgm:pt modelId="{11166636-4AE9-45F1-88C2-2161E02645F1}" type="pres">
      <dgm:prSet presAssocID="{3F37C78D-D89D-41F5-88A1-8E9A57B84FF9}" presName="compNode" presStyleCnt="0"/>
      <dgm:spPr/>
    </dgm:pt>
    <dgm:pt modelId="{2F90645F-077F-4D84-8B36-9F3D839CB157}" type="pres">
      <dgm:prSet presAssocID="{3F37C78D-D89D-41F5-88A1-8E9A57B84FF9}" presName="bgRect" presStyleLbl="bgShp" presStyleIdx="2" presStyleCnt="4"/>
      <dgm:spPr/>
    </dgm:pt>
    <dgm:pt modelId="{6AA99233-EB7B-4500-9B8C-E6E244015A9C}" type="pres">
      <dgm:prSet presAssocID="{3F37C78D-D89D-41F5-88A1-8E9A57B84FF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rglass"/>
        </a:ext>
      </dgm:extLst>
    </dgm:pt>
    <dgm:pt modelId="{5BD2F5BE-0DCF-4A37-8822-3C3672B9A591}" type="pres">
      <dgm:prSet presAssocID="{3F37C78D-D89D-41F5-88A1-8E9A57B84FF9}" presName="spaceRect" presStyleCnt="0"/>
      <dgm:spPr/>
    </dgm:pt>
    <dgm:pt modelId="{2ECF8415-66F4-4157-9378-9A51EDA88241}" type="pres">
      <dgm:prSet presAssocID="{3F37C78D-D89D-41F5-88A1-8E9A57B84FF9}" presName="parTx" presStyleLbl="revTx" presStyleIdx="2" presStyleCnt="4">
        <dgm:presLayoutVars>
          <dgm:chMax val="0"/>
          <dgm:chPref val="0"/>
        </dgm:presLayoutVars>
      </dgm:prSet>
      <dgm:spPr/>
    </dgm:pt>
    <dgm:pt modelId="{496642CD-ADE2-45F0-BBBF-0B41F36E5B30}" type="pres">
      <dgm:prSet presAssocID="{EE70D3C3-2EAE-47A5-87E3-4C3DEE50CBDC}" presName="sibTrans" presStyleCnt="0"/>
      <dgm:spPr/>
    </dgm:pt>
    <dgm:pt modelId="{8A3FE6A2-A884-4189-8DD3-FEDACEC4EC93}" type="pres">
      <dgm:prSet presAssocID="{F1656DDC-9BF8-4CD0-AC3D-D592E4ACCEC5}" presName="compNode" presStyleCnt="0"/>
      <dgm:spPr/>
    </dgm:pt>
    <dgm:pt modelId="{BDB69627-9A96-4F5D-A72C-9DDFAB08C9EE}" type="pres">
      <dgm:prSet presAssocID="{F1656DDC-9BF8-4CD0-AC3D-D592E4ACCEC5}" presName="bgRect" presStyleLbl="bgShp" presStyleIdx="3" presStyleCnt="4"/>
      <dgm:spPr/>
    </dgm:pt>
    <dgm:pt modelId="{7D1FEBCC-5AF1-4F6E-8D5F-FB391F34FF01}" type="pres">
      <dgm:prSet presAssocID="{F1656DDC-9BF8-4CD0-AC3D-D592E4ACCE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8BD4F970-6098-4EE1-B46A-53CFE2A5BCEE}" type="pres">
      <dgm:prSet presAssocID="{F1656DDC-9BF8-4CD0-AC3D-D592E4ACCEC5}" presName="spaceRect" presStyleCnt="0"/>
      <dgm:spPr/>
    </dgm:pt>
    <dgm:pt modelId="{EC6C3821-5F02-413D-B06F-6B74129B42DA}" type="pres">
      <dgm:prSet presAssocID="{F1656DDC-9BF8-4CD0-AC3D-D592E4ACCEC5}" presName="parTx" presStyleLbl="revTx" presStyleIdx="3" presStyleCnt="4">
        <dgm:presLayoutVars>
          <dgm:chMax val="0"/>
          <dgm:chPref val="0"/>
        </dgm:presLayoutVars>
      </dgm:prSet>
      <dgm:spPr/>
    </dgm:pt>
  </dgm:ptLst>
  <dgm:cxnLst>
    <dgm:cxn modelId="{24131F00-AA00-424E-91DB-1922D5D29092}" type="presOf" srcId="{78D865AB-9A92-4CE1-89C8-5F2412C1C3FB}" destId="{B5F2A2BE-03F5-4DA9-8E2C-B028AA053200}" srcOrd="0" destOrd="0" presId="urn:microsoft.com/office/officeart/2018/2/layout/IconVerticalSolidList"/>
    <dgm:cxn modelId="{42665026-3764-7342-AFD0-54CDC85C6B2D}" type="presOf" srcId="{68D06E3D-C741-4066-8299-EA044481B229}" destId="{992AAC05-A3FD-497C-A2C1-5FDB8A312367}" srcOrd="0" destOrd="0" presId="urn:microsoft.com/office/officeart/2018/2/layout/IconVerticalSolidList"/>
    <dgm:cxn modelId="{B1CA6C28-0CC9-421C-981F-AA9C5471BB59}" srcId="{33C7A0BF-8435-404A-8876-AD2244A814A3}" destId="{68D06E3D-C741-4066-8299-EA044481B229}" srcOrd="1" destOrd="0" parTransId="{3463D3E4-7C78-4E32-BB7D-2457BD2E5CA9}" sibTransId="{DE58E340-5999-411F-8C78-16D7F79F5651}"/>
    <dgm:cxn modelId="{3517122A-ED96-4E25-925A-ECBCC294B43E}" srcId="{33C7A0BF-8435-404A-8876-AD2244A814A3}" destId="{3F37C78D-D89D-41F5-88A1-8E9A57B84FF9}" srcOrd="2" destOrd="0" parTransId="{6F4B0734-7FD8-465B-AC66-53005C550F35}" sibTransId="{EE70D3C3-2EAE-47A5-87E3-4C3DEE50CBDC}"/>
    <dgm:cxn modelId="{C4043E36-49CB-AC4F-8942-71D71E7A1F5E}" type="presOf" srcId="{F1656DDC-9BF8-4CD0-AC3D-D592E4ACCEC5}" destId="{EC6C3821-5F02-413D-B06F-6B74129B42DA}" srcOrd="0" destOrd="0" presId="urn:microsoft.com/office/officeart/2018/2/layout/IconVerticalSolidList"/>
    <dgm:cxn modelId="{74951B4E-A48E-4F5D-A466-3FC7225325E5}" srcId="{33C7A0BF-8435-404A-8876-AD2244A814A3}" destId="{F1656DDC-9BF8-4CD0-AC3D-D592E4ACCEC5}" srcOrd="3" destOrd="0" parTransId="{C6EA32E3-61A9-4264-B4A3-7562598B0190}" sibTransId="{1FF52CCF-78B3-417A-89FC-25D3F745A32C}"/>
    <dgm:cxn modelId="{C97F419D-AEBB-4080-9225-3350EDCC9880}" srcId="{33C7A0BF-8435-404A-8876-AD2244A814A3}" destId="{78D865AB-9A92-4CE1-89C8-5F2412C1C3FB}" srcOrd="0" destOrd="0" parTransId="{7C3082A4-06F3-467D-82C0-E6D20257C57F}" sibTransId="{649C1279-2878-4DFA-BB08-E76C43A91554}"/>
    <dgm:cxn modelId="{9F5EFDB2-355A-164D-B7CD-7A145137CE34}" type="presOf" srcId="{33C7A0BF-8435-404A-8876-AD2244A814A3}" destId="{7077437C-55B1-4F51-BDE6-8A043042285D}" srcOrd="0" destOrd="0" presId="urn:microsoft.com/office/officeart/2018/2/layout/IconVerticalSolidList"/>
    <dgm:cxn modelId="{953980C5-87CC-6449-AB34-798E185504FF}" type="presOf" srcId="{3F37C78D-D89D-41F5-88A1-8E9A57B84FF9}" destId="{2ECF8415-66F4-4157-9378-9A51EDA88241}" srcOrd="0" destOrd="0" presId="urn:microsoft.com/office/officeart/2018/2/layout/IconVerticalSolidList"/>
    <dgm:cxn modelId="{78BDDC66-1C96-984C-9670-18C67403A6F7}" type="presParOf" srcId="{7077437C-55B1-4F51-BDE6-8A043042285D}" destId="{EA66B5D9-1E85-4E69-B65F-97629F504EE9}" srcOrd="0" destOrd="0" presId="urn:microsoft.com/office/officeart/2018/2/layout/IconVerticalSolidList"/>
    <dgm:cxn modelId="{256FD2BC-1D56-C84E-A385-02C5934154E9}" type="presParOf" srcId="{EA66B5D9-1E85-4E69-B65F-97629F504EE9}" destId="{41679B94-4F77-4170-9C78-DDE11BD58A67}" srcOrd="0" destOrd="0" presId="urn:microsoft.com/office/officeart/2018/2/layout/IconVerticalSolidList"/>
    <dgm:cxn modelId="{53D2601F-5FEF-6346-B2FE-AE63A7FCD1F7}" type="presParOf" srcId="{EA66B5D9-1E85-4E69-B65F-97629F504EE9}" destId="{AD51740E-A31E-4AC0-AB4F-0C52C482CE08}" srcOrd="1" destOrd="0" presId="urn:microsoft.com/office/officeart/2018/2/layout/IconVerticalSolidList"/>
    <dgm:cxn modelId="{E236E2AE-81CC-394E-94B2-3BFDB815B00C}" type="presParOf" srcId="{EA66B5D9-1E85-4E69-B65F-97629F504EE9}" destId="{6FCDD041-6793-46D9-B190-4ED51DEA16CD}" srcOrd="2" destOrd="0" presId="urn:microsoft.com/office/officeart/2018/2/layout/IconVerticalSolidList"/>
    <dgm:cxn modelId="{F91EAE34-19D1-BA4E-A21D-879CEC1270AB}" type="presParOf" srcId="{EA66B5D9-1E85-4E69-B65F-97629F504EE9}" destId="{B5F2A2BE-03F5-4DA9-8E2C-B028AA053200}" srcOrd="3" destOrd="0" presId="urn:microsoft.com/office/officeart/2018/2/layout/IconVerticalSolidList"/>
    <dgm:cxn modelId="{8FF68B18-AFB7-5349-B4AF-7C37362C97A9}" type="presParOf" srcId="{7077437C-55B1-4F51-BDE6-8A043042285D}" destId="{23725F74-A3F1-4A64-A947-2234DD915B8E}" srcOrd="1" destOrd="0" presId="urn:microsoft.com/office/officeart/2018/2/layout/IconVerticalSolidList"/>
    <dgm:cxn modelId="{13EE0BB7-1DA3-B744-856D-37694150A951}" type="presParOf" srcId="{7077437C-55B1-4F51-BDE6-8A043042285D}" destId="{D3D38DCD-8D75-4063-AAA3-F812A747081C}" srcOrd="2" destOrd="0" presId="urn:microsoft.com/office/officeart/2018/2/layout/IconVerticalSolidList"/>
    <dgm:cxn modelId="{B75B323A-41C5-ED43-BFFF-9EA1D5B4CFA7}" type="presParOf" srcId="{D3D38DCD-8D75-4063-AAA3-F812A747081C}" destId="{150D3230-B647-4CB8-8AB1-2DF9DFCA382D}" srcOrd="0" destOrd="0" presId="urn:microsoft.com/office/officeart/2018/2/layout/IconVerticalSolidList"/>
    <dgm:cxn modelId="{A4F57470-A6C8-BE4D-92F3-5B1AE8D8DA6A}" type="presParOf" srcId="{D3D38DCD-8D75-4063-AAA3-F812A747081C}" destId="{C6144E69-B6A4-439C-9A91-7345999D91B2}" srcOrd="1" destOrd="0" presId="urn:microsoft.com/office/officeart/2018/2/layout/IconVerticalSolidList"/>
    <dgm:cxn modelId="{50C4E4F1-2893-814C-9A3C-08547FF7DB11}" type="presParOf" srcId="{D3D38DCD-8D75-4063-AAA3-F812A747081C}" destId="{48477EE6-B90F-4CB7-8D7A-AB13E0D3D72B}" srcOrd="2" destOrd="0" presId="urn:microsoft.com/office/officeart/2018/2/layout/IconVerticalSolidList"/>
    <dgm:cxn modelId="{1A4B14BC-6D82-D446-A8EE-4A2B7502A01C}" type="presParOf" srcId="{D3D38DCD-8D75-4063-AAA3-F812A747081C}" destId="{992AAC05-A3FD-497C-A2C1-5FDB8A312367}" srcOrd="3" destOrd="0" presId="urn:microsoft.com/office/officeart/2018/2/layout/IconVerticalSolidList"/>
    <dgm:cxn modelId="{3F2B0190-7FCB-4E46-A0FB-BEB925C9B957}" type="presParOf" srcId="{7077437C-55B1-4F51-BDE6-8A043042285D}" destId="{4B1F8DBB-27CC-41B6-821D-958F2A8461BA}" srcOrd="3" destOrd="0" presId="urn:microsoft.com/office/officeart/2018/2/layout/IconVerticalSolidList"/>
    <dgm:cxn modelId="{43189A3B-1C2E-9943-B2CA-A18C92EE197F}" type="presParOf" srcId="{7077437C-55B1-4F51-BDE6-8A043042285D}" destId="{11166636-4AE9-45F1-88C2-2161E02645F1}" srcOrd="4" destOrd="0" presId="urn:microsoft.com/office/officeart/2018/2/layout/IconVerticalSolidList"/>
    <dgm:cxn modelId="{E28B0934-FF49-8747-A1D4-92C5E30D13BF}" type="presParOf" srcId="{11166636-4AE9-45F1-88C2-2161E02645F1}" destId="{2F90645F-077F-4D84-8B36-9F3D839CB157}" srcOrd="0" destOrd="0" presId="urn:microsoft.com/office/officeart/2018/2/layout/IconVerticalSolidList"/>
    <dgm:cxn modelId="{90C8235F-BA90-FF40-9469-11F1F4A97698}" type="presParOf" srcId="{11166636-4AE9-45F1-88C2-2161E02645F1}" destId="{6AA99233-EB7B-4500-9B8C-E6E244015A9C}" srcOrd="1" destOrd="0" presId="urn:microsoft.com/office/officeart/2018/2/layout/IconVerticalSolidList"/>
    <dgm:cxn modelId="{9868A3D7-4AC7-404F-AC8F-7BA9CB171DC2}" type="presParOf" srcId="{11166636-4AE9-45F1-88C2-2161E02645F1}" destId="{5BD2F5BE-0DCF-4A37-8822-3C3672B9A591}" srcOrd="2" destOrd="0" presId="urn:microsoft.com/office/officeart/2018/2/layout/IconVerticalSolidList"/>
    <dgm:cxn modelId="{B7DF4187-F7C2-AD48-9D13-03FF525E42C9}" type="presParOf" srcId="{11166636-4AE9-45F1-88C2-2161E02645F1}" destId="{2ECF8415-66F4-4157-9378-9A51EDA88241}" srcOrd="3" destOrd="0" presId="urn:microsoft.com/office/officeart/2018/2/layout/IconVerticalSolidList"/>
    <dgm:cxn modelId="{51CEECA9-6EF8-9042-933B-5656657B7E64}" type="presParOf" srcId="{7077437C-55B1-4F51-BDE6-8A043042285D}" destId="{496642CD-ADE2-45F0-BBBF-0B41F36E5B30}" srcOrd="5" destOrd="0" presId="urn:microsoft.com/office/officeart/2018/2/layout/IconVerticalSolidList"/>
    <dgm:cxn modelId="{FF60CA77-C6C0-2141-9034-A274DEBF09EC}" type="presParOf" srcId="{7077437C-55B1-4F51-BDE6-8A043042285D}" destId="{8A3FE6A2-A884-4189-8DD3-FEDACEC4EC93}" srcOrd="6" destOrd="0" presId="urn:microsoft.com/office/officeart/2018/2/layout/IconVerticalSolidList"/>
    <dgm:cxn modelId="{E72958FE-321B-A945-8383-96DF756D5AA8}" type="presParOf" srcId="{8A3FE6A2-A884-4189-8DD3-FEDACEC4EC93}" destId="{BDB69627-9A96-4F5D-A72C-9DDFAB08C9EE}" srcOrd="0" destOrd="0" presId="urn:microsoft.com/office/officeart/2018/2/layout/IconVerticalSolidList"/>
    <dgm:cxn modelId="{5F583141-3AF8-B74E-891F-5720E9C69944}" type="presParOf" srcId="{8A3FE6A2-A884-4189-8DD3-FEDACEC4EC93}" destId="{7D1FEBCC-5AF1-4F6E-8D5F-FB391F34FF01}" srcOrd="1" destOrd="0" presId="urn:microsoft.com/office/officeart/2018/2/layout/IconVerticalSolidList"/>
    <dgm:cxn modelId="{19EDEEE8-2B48-1F46-9791-2F09DFD1AD6B}" type="presParOf" srcId="{8A3FE6A2-A884-4189-8DD3-FEDACEC4EC93}" destId="{8BD4F970-6098-4EE1-B46A-53CFE2A5BCEE}" srcOrd="2" destOrd="0" presId="urn:microsoft.com/office/officeart/2018/2/layout/IconVerticalSolidList"/>
    <dgm:cxn modelId="{57ED58BA-904D-3941-B1B2-02081F631085}" type="presParOf" srcId="{8A3FE6A2-A884-4189-8DD3-FEDACEC4EC93}" destId="{EC6C3821-5F02-413D-B06F-6B74129B42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9B94-4F77-4170-9C78-DDE11BD58A67}">
      <dsp:nvSpPr>
        <dsp:cNvPr id="0" name=""/>
        <dsp:cNvSpPr/>
      </dsp:nvSpPr>
      <dsp:spPr>
        <a:xfrm>
          <a:off x="0" y="2074"/>
          <a:ext cx="10896600" cy="10514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51740E-A31E-4AC0-AB4F-0C52C482CE08}">
      <dsp:nvSpPr>
        <dsp:cNvPr id="0" name=""/>
        <dsp:cNvSpPr/>
      </dsp:nvSpPr>
      <dsp:spPr>
        <a:xfrm>
          <a:off x="318058" y="238647"/>
          <a:ext cx="578288" cy="578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F2A2BE-03F5-4DA9-8E2C-B028AA053200}">
      <dsp:nvSpPr>
        <dsp:cNvPr id="0" name=""/>
        <dsp:cNvSpPr/>
      </dsp:nvSpPr>
      <dsp:spPr>
        <a:xfrm>
          <a:off x="1214406" y="2074"/>
          <a:ext cx="9682193" cy="1051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77" tIns="111277" rIns="111277" bIns="111277" numCol="1" spcCol="1270" anchor="ctr" anchorCtr="0">
          <a:noAutofit/>
        </a:bodyPr>
        <a:lstStyle/>
        <a:p>
          <a:pPr marL="0" lvl="0" indent="0" algn="l" defTabSz="977900">
            <a:lnSpc>
              <a:spcPct val="100000"/>
            </a:lnSpc>
            <a:spcBef>
              <a:spcPct val="0"/>
            </a:spcBef>
            <a:spcAft>
              <a:spcPct val="35000"/>
            </a:spcAft>
            <a:buNone/>
          </a:pPr>
          <a:r>
            <a:rPr lang="en-US" sz="2200" kern="1200"/>
            <a:t>Why do we do model intercomparison?</a:t>
          </a:r>
        </a:p>
      </dsp:txBody>
      <dsp:txXfrm>
        <a:off x="1214406" y="2074"/>
        <a:ext cx="9682193" cy="1051434"/>
      </dsp:txXfrm>
    </dsp:sp>
    <dsp:sp modelId="{150D3230-B647-4CB8-8AB1-2DF9DFCA382D}">
      <dsp:nvSpPr>
        <dsp:cNvPr id="0" name=""/>
        <dsp:cNvSpPr/>
      </dsp:nvSpPr>
      <dsp:spPr>
        <a:xfrm>
          <a:off x="0" y="1316367"/>
          <a:ext cx="10896600" cy="10514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144E69-B6A4-439C-9A91-7345999D91B2}">
      <dsp:nvSpPr>
        <dsp:cNvPr id="0" name=""/>
        <dsp:cNvSpPr/>
      </dsp:nvSpPr>
      <dsp:spPr>
        <a:xfrm>
          <a:off x="318058" y="1552940"/>
          <a:ext cx="578288" cy="578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2AAC05-A3FD-497C-A2C1-5FDB8A312367}">
      <dsp:nvSpPr>
        <dsp:cNvPr id="0" name=""/>
        <dsp:cNvSpPr/>
      </dsp:nvSpPr>
      <dsp:spPr>
        <a:xfrm>
          <a:off x="1214406" y="1316367"/>
          <a:ext cx="9682193" cy="1051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77" tIns="111277" rIns="111277" bIns="111277" numCol="1" spcCol="1270" anchor="ctr" anchorCtr="0">
          <a:noAutofit/>
        </a:bodyPr>
        <a:lstStyle/>
        <a:p>
          <a:pPr marL="0" lvl="0" indent="0" algn="l" defTabSz="977900">
            <a:lnSpc>
              <a:spcPct val="100000"/>
            </a:lnSpc>
            <a:spcBef>
              <a:spcPct val="0"/>
            </a:spcBef>
            <a:spcAft>
              <a:spcPct val="35000"/>
            </a:spcAft>
            <a:buNone/>
          </a:pPr>
          <a:r>
            <a:rPr lang="en-US" sz="2200" kern="1200"/>
            <a:t>What is model intercomparison?</a:t>
          </a:r>
        </a:p>
      </dsp:txBody>
      <dsp:txXfrm>
        <a:off x="1214406" y="1316367"/>
        <a:ext cx="9682193" cy="1051434"/>
      </dsp:txXfrm>
    </dsp:sp>
    <dsp:sp modelId="{2F90645F-077F-4D84-8B36-9F3D839CB157}">
      <dsp:nvSpPr>
        <dsp:cNvPr id="0" name=""/>
        <dsp:cNvSpPr/>
      </dsp:nvSpPr>
      <dsp:spPr>
        <a:xfrm>
          <a:off x="0" y="2630660"/>
          <a:ext cx="10896600" cy="10514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A99233-EB7B-4500-9B8C-E6E244015A9C}">
      <dsp:nvSpPr>
        <dsp:cNvPr id="0" name=""/>
        <dsp:cNvSpPr/>
      </dsp:nvSpPr>
      <dsp:spPr>
        <a:xfrm>
          <a:off x="318058" y="2867233"/>
          <a:ext cx="578288" cy="5782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CF8415-66F4-4157-9378-9A51EDA88241}">
      <dsp:nvSpPr>
        <dsp:cNvPr id="0" name=""/>
        <dsp:cNvSpPr/>
      </dsp:nvSpPr>
      <dsp:spPr>
        <a:xfrm>
          <a:off x="1214406" y="2630660"/>
          <a:ext cx="9682193" cy="1051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77" tIns="111277" rIns="111277" bIns="111277" numCol="1" spcCol="1270" anchor="ctr" anchorCtr="0">
          <a:noAutofit/>
        </a:bodyPr>
        <a:lstStyle/>
        <a:p>
          <a:pPr marL="0" lvl="0" indent="0" algn="l" defTabSz="977900">
            <a:lnSpc>
              <a:spcPct val="100000"/>
            </a:lnSpc>
            <a:spcBef>
              <a:spcPct val="0"/>
            </a:spcBef>
            <a:spcAft>
              <a:spcPct val="35000"/>
            </a:spcAft>
            <a:buNone/>
          </a:pPr>
          <a:r>
            <a:rPr lang="en-US" sz="2200" kern="1200"/>
            <a:t>How has it evolved over time?</a:t>
          </a:r>
        </a:p>
      </dsp:txBody>
      <dsp:txXfrm>
        <a:off x="1214406" y="2630660"/>
        <a:ext cx="9682193" cy="1051434"/>
      </dsp:txXfrm>
    </dsp:sp>
    <dsp:sp modelId="{BDB69627-9A96-4F5D-A72C-9DDFAB08C9EE}">
      <dsp:nvSpPr>
        <dsp:cNvPr id="0" name=""/>
        <dsp:cNvSpPr/>
      </dsp:nvSpPr>
      <dsp:spPr>
        <a:xfrm>
          <a:off x="0" y="3944953"/>
          <a:ext cx="10896600" cy="10514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FEBCC-5AF1-4F6E-8D5F-FB391F34FF01}">
      <dsp:nvSpPr>
        <dsp:cNvPr id="0" name=""/>
        <dsp:cNvSpPr/>
      </dsp:nvSpPr>
      <dsp:spPr>
        <a:xfrm>
          <a:off x="318058" y="4181526"/>
          <a:ext cx="578288" cy="5782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6C3821-5F02-413D-B06F-6B74129B42DA}">
      <dsp:nvSpPr>
        <dsp:cNvPr id="0" name=""/>
        <dsp:cNvSpPr/>
      </dsp:nvSpPr>
      <dsp:spPr>
        <a:xfrm>
          <a:off x="1214406" y="3944953"/>
          <a:ext cx="9682193" cy="1051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277" tIns="111277" rIns="111277" bIns="111277" numCol="1" spcCol="1270" anchor="ctr" anchorCtr="0">
          <a:noAutofit/>
        </a:bodyPr>
        <a:lstStyle/>
        <a:p>
          <a:pPr marL="0" lvl="0" indent="0" algn="l" defTabSz="977900">
            <a:lnSpc>
              <a:spcPct val="100000"/>
            </a:lnSpc>
            <a:spcBef>
              <a:spcPct val="0"/>
            </a:spcBef>
            <a:spcAft>
              <a:spcPct val="35000"/>
            </a:spcAft>
            <a:buNone/>
          </a:pPr>
          <a:r>
            <a:rPr lang="en-US" sz="2200" kern="1200"/>
            <a:t>What are the main challenges in the process?</a:t>
          </a:r>
        </a:p>
      </dsp:txBody>
      <dsp:txXfrm>
        <a:off x="1214406" y="3944953"/>
        <a:ext cx="9682193" cy="10514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limate-impact-explorer.climateanalytics.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32" name="Google Shape;1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8345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7826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181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9875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AC6F81-177B-4F42-854B-7415B8D8DE7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24604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e78b876d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ce78b876d2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147" name="Google Shape;147;gce78b876d2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26</a:t>
            </a:fld>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472658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e78b876d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ce78b876d2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t>Avg. temp, precipitation</a:t>
            </a:r>
          </a:p>
          <a:p>
            <a:pPr marL="0" lvl="0" indent="0" algn="l" rtl="0">
              <a:lnSpc>
                <a:spcPct val="100000"/>
              </a:lnSpc>
              <a:spcBef>
                <a:spcPts val="0"/>
              </a:spcBef>
              <a:spcAft>
                <a:spcPts val="0"/>
              </a:spcAft>
              <a:buClr>
                <a:schemeClr val="dk1"/>
              </a:buClr>
              <a:buSzPts val="1400"/>
              <a:buFont typeface="Calibri"/>
              <a:buNone/>
            </a:pPr>
            <a:r>
              <a:rPr lang="en-US" dirty="0"/>
              <a:t>Extreme events, frequency and magnitude</a:t>
            </a:r>
            <a:r>
              <a:rPr lang="en-US" dirty="0">
                <a:sym typeface="Wingdings" pitchFamily="2" charset="2"/>
              </a:rPr>
              <a:t> -&gt; input as shocks to </a:t>
            </a:r>
            <a:r>
              <a:rPr lang="en-US" dirty="0" err="1">
                <a:sym typeface="Wingdings" pitchFamily="2" charset="2"/>
              </a:rPr>
              <a:t>NiGEM</a:t>
            </a:r>
            <a:r>
              <a:rPr lang="en-US" dirty="0">
                <a:sym typeface="Wingdings" pitchFamily="2" charset="2"/>
              </a:rPr>
              <a:t> </a:t>
            </a:r>
            <a:endParaRPr lang="en-US" dirty="0"/>
          </a:p>
          <a:p>
            <a:pPr marL="0" lvl="0" indent="0" algn="l" rtl="0">
              <a:lnSpc>
                <a:spcPct val="100000"/>
              </a:lnSpc>
              <a:spcBef>
                <a:spcPts val="0"/>
              </a:spcBef>
              <a:spcAft>
                <a:spcPts val="0"/>
              </a:spcAft>
              <a:buClr>
                <a:schemeClr val="dk1"/>
              </a:buClr>
              <a:buSzPts val="1400"/>
              <a:buFont typeface="Calibri"/>
              <a:buNone/>
            </a:pPr>
            <a:r>
              <a:rPr lang="en-US" dirty="0"/>
              <a:t>Macro-finance impacts: inflation, unemployment, equity risks, exchange rate, interest rates, housing prices, trade…</a:t>
            </a:r>
          </a:p>
          <a:p>
            <a:pPr marL="285750" indent="-285750" algn="just">
              <a:buFont typeface="Wingdings" panose="05000000000000000000" pitchFamily="2" charset="2"/>
              <a:buChar char="Ø"/>
            </a:pPr>
            <a:endParaRPr lang="en-US" sz="1200" dirty="0"/>
          </a:p>
          <a:p>
            <a:pPr marL="285750" indent="-285750" algn="just">
              <a:buFont typeface="Wingdings" panose="05000000000000000000" pitchFamily="2" charset="2"/>
              <a:buChar char="Ø"/>
            </a:pPr>
            <a:r>
              <a:rPr lang="en-GB" sz="1200" dirty="0"/>
              <a:t>Climate variables can be explored through the NGFS </a:t>
            </a:r>
            <a:r>
              <a:rPr lang="en-GB" sz="1200" dirty="0">
                <a:hlinkClick r:id="rId3"/>
              </a:rPr>
              <a:t>Climate Impact Explorer </a:t>
            </a:r>
            <a:r>
              <a:rPr lang="en-GB" sz="1200" dirty="0"/>
              <a:t>hosted by Climate Analytics. More granular data are available via the ISIMIP project. Physical risk analysis was supported by Climate Analytics, ETH Zurich and PIK. </a:t>
            </a:r>
          </a:p>
          <a:p>
            <a:pPr marL="0" lvl="0" indent="0" algn="l" rtl="0">
              <a:lnSpc>
                <a:spcPct val="100000"/>
              </a:lnSpc>
              <a:spcBef>
                <a:spcPts val="0"/>
              </a:spcBef>
              <a:spcAft>
                <a:spcPts val="0"/>
              </a:spcAft>
              <a:buClr>
                <a:schemeClr val="dk1"/>
              </a:buClr>
              <a:buSzPts val="1400"/>
              <a:buFont typeface="Calibri"/>
              <a:buNone/>
            </a:pPr>
            <a:endParaRPr dirty="0"/>
          </a:p>
        </p:txBody>
      </p:sp>
      <p:sp>
        <p:nvSpPr>
          <p:cNvPr id="147" name="Google Shape;147;gce78b876d2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27</a:t>
            </a:fld>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934347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8/17/20</a:t>
            </a: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41B99F-9E9D-4EE3-94A4-150AA4A131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256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report synthesizes a number of quantitative scenarios from energy models, integrated assessment models, and agricultural models. It includes a set of scenarios, primarily from the CD-LINKS project, used in this report primarily to understand the nature of China’s carbon neutrality goal in a global context. This includes scenarios produced using GCAM-China, IMAGE 3.0.1, </a:t>
            </a:r>
            <a:r>
              <a:rPr lang="en-US" dirty="0" err="1"/>
              <a:t>MESSAGEix</a:t>
            </a:r>
            <a:r>
              <a:rPr lang="en-US" dirty="0"/>
              <a:t>-GLOBIOM 1.0, POLES CDLINKS, REMIND </a:t>
            </a:r>
            <a:r>
              <a:rPr lang="en-US" dirty="0" err="1"/>
              <a:t>MAgPIE</a:t>
            </a:r>
            <a:r>
              <a:rPr lang="en-US" dirty="0"/>
              <a:t> 1.7-3.0, and WITCH-GLOBIOM 4.4. This report also relies on a broader set of scenarios from multiple models to explore the details of China’s economy-wide and sectoral transitions. This includes scenarios from economy-wide models that are used to explore both sectoral and cross-sectoral strategies – C-GEM, DPEC, ERI-LEAP, GCAM-China, IPAC-AIM/technology, </a:t>
            </a:r>
            <a:r>
              <a:rPr lang="en-US" dirty="0" err="1"/>
              <a:t>MESSAGEix</a:t>
            </a:r>
            <a:r>
              <a:rPr lang="en-US" dirty="0"/>
              <a:t>-GLOBIOM, PECE V2.0, PECE_LIU_2019, and POLES-JRC 2019 version. It also includes several sectoral models – AGHG-INV (agriculture and land use), CBEM (buildings), ERI-Industry (industry), ICCSD-</a:t>
            </a:r>
            <a:r>
              <a:rPr lang="en-US" dirty="0" err="1"/>
              <a:t>LoMLoG</a:t>
            </a:r>
            <a:r>
              <a:rPr lang="en-US" dirty="0"/>
              <a:t> (electric power), and Transportation-CATS (transportation) – that are used to provide details on specific sectoral transitions. Some of these scenarios can be found in the published literature, while others were constructed specifically for this report. The scenarios are used selectively throughout the report to support conclusions and to illustrate key elements of future pathways. As the first report in this series, scenarios are largely reported here in their “native” states – that is, only minimal efforts have been made to harmonize baselines, sectoral accounting approaches, or other methodological concerns that can influence comparability across models. Greater harmonization will be undertaken in future reports.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8200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6498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8285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439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735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8466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b188840b0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bb188840b0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Tahom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 name="Google Shape;2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420270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B019BD-46CD-F745-85D1-D8C6045771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23661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414" y="0"/>
            <a:ext cx="12181172" cy="6858000"/>
          </a:xfrm>
          <a:prstGeom prst="rect">
            <a:avLst/>
          </a:prstGeom>
          <a:noFill/>
          <a:ln w="9525">
            <a:noFill/>
            <a:miter lim="800000"/>
            <a:headEnd/>
            <a:tailEnd/>
          </a:ln>
        </p:spPr>
      </p:pic>
      <p:sp>
        <p:nvSpPr>
          <p:cNvPr id="106505" name="Rectangle 9"/>
          <p:cNvSpPr>
            <a:spLocks noGrp="1" noChangeArrowheads="1"/>
          </p:cNvSpPr>
          <p:nvPr>
            <p:ph type="ctrTitle"/>
          </p:nvPr>
        </p:nvSpPr>
        <p:spPr>
          <a:xfrm>
            <a:off x="3350685" y="1919289"/>
            <a:ext cx="8841316" cy="1470025"/>
          </a:xfrm>
        </p:spPr>
        <p:txBody>
          <a:bodyPr lIns="457200" rIns="457200" anchor="ctr"/>
          <a:lstStyle>
            <a:lvl1pPr>
              <a:defRPr sz="4500">
                <a:solidFill>
                  <a:srgbClr val="000000"/>
                </a:solidFill>
              </a:defRPr>
            </a:lvl1pPr>
          </a:lstStyle>
          <a:p>
            <a:r>
              <a:rPr lang="en-US" dirty="0"/>
              <a:t>Click to edit Master</a:t>
            </a:r>
            <a:br>
              <a:rPr lang="en-US" dirty="0"/>
            </a:br>
            <a:r>
              <a:rPr lang="en-US" dirty="0"/>
              <a:t>title style</a:t>
            </a:r>
          </a:p>
        </p:txBody>
      </p:sp>
      <p:sp>
        <p:nvSpPr>
          <p:cNvPr id="106506" name="Rectangle 10"/>
          <p:cNvSpPr>
            <a:spLocks noGrp="1" noChangeArrowheads="1"/>
          </p:cNvSpPr>
          <p:nvPr>
            <p:ph type="subTitle" idx="1"/>
          </p:nvPr>
        </p:nvSpPr>
        <p:spPr>
          <a:xfrm>
            <a:off x="3350684" y="3886200"/>
            <a:ext cx="8837083" cy="1752600"/>
          </a:xfrm>
        </p:spPr>
        <p:txBody>
          <a:bodyPr lIns="457200" rIns="457200"/>
          <a:lstStyle>
            <a:lvl1pPr marL="0" indent="0">
              <a:buFontTx/>
              <a:buNone/>
              <a:defRPr/>
            </a:lvl1pPr>
          </a:lstStyle>
          <a:p>
            <a:r>
              <a:rPr lang="en-US" dirty="0"/>
              <a:t>Click to edit Master subtitle style</a:t>
            </a:r>
          </a:p>
        </p:txBody>
      </p:sp>
      <p:sp>
        <p:nvSpPr>
          <p:cNvPr id="5" name="Rectangle 12"/>
          <p:cNvSpPr>
            <a:spLocks noGrp="1" noChangeArrowheads="1"/>
          </p:cNvSpPr>
          <p:nvPr>
            <p:ph type="sldNum" sz="quarter" idx="10"/>
          </p:nvPr>
        </p:nvSpPr>
        <p:spPr>
          <a:xfrm>
            <a:off x="9457267" y="6516689"/>
            <a:ext cx="2110317" cy="320675"/>
          </a:xfrm>
        </p:spPr>
        <p:txBody>
          <a:bodyPr/>
          <a:lstStyle>
            <a:lvl1pPr>
              <a:defRPr/>
            </a:lvl1pPr>
          </a:lstStyle>
          <a:p>
            <a:pPr fontAlgn="base">
              <a:spcBef>
                <a:spcPct val="0"/>
              </a:spcBef>
              <a:spcAft>
                <a:spcPct val="0"/>
              </a:spcAft>
              <a:defRPr/>
            </a:pPr>
            <a:fld id="{5F6694AA-2A09-4281-A0AC-055865A5D50D}"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2909028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p:txBody>
      </p:sp>
      <p:sp>
        <p:nvSpPr>
          <p:cNvPr id="5" name="Rectangle 10"/>
          <p:cNvSpPr>
            <a:spLocks noGrp="1" noChangeArrowheads="1"/>
          </p:cNvSpPr>
          <p:nvPr>
            <p:ph type="sldNum" sz="quarter" idx="11"/>
          </p:nvPr>
        </p:nvSpPr>
        <p:spPr>
          <a:ln/>
        </p:spPr>
        <p:txBody>
          <a:bodyPr/>
          <a:lstStyle>
            <a:lvl1pPr>
              <a:defRPr/>
            </a:lvl1pPr>
          </a:lstStyle>
          <a:p>
            <a:pPr fontAlgn="base">
              <a:spcBef>
                <a:spcPct val="0"/>
              </a:spcBef>
              <a:spcAft>
                <a:spcPct val="0"/>
              </a:spcAft>
              <a:defRPr/>
            </a:pPr>
            <a:fld id="{4114CD66-9604-4305-B5A8-78B29733E3FB}" type="slidenum">
              <a:rPr lang="en-US" smtClean="0"/>
              <a:pPr fontAlgn="base">
                <a:spcBef>
                  <a:spcPct val="0"/>
                </a:spcBef>
                <a:spcAft>
                  <a:spcPct val="0"/>
                </a:spcAft>
                <a:defRPr/>
              </a:pPr>
              <a:t>‹#›</a:t>
            </a:fld>
            <a:r>
              <a:rPr lang="en-US"/>
              <a:t>, date</a:t>
            </a:r>
          </a:p>
        </p:txBody>
      </p:sp>
    </p:spTree>
    <p:extLst>
      <p:ext uri="{BB962C8B-B14F-4D97-AF65-F5344CB8AC3E}">
        <p14:creationId xmlns:p14="http://schemas.microsoft.com/office/powerpoint/2010/main" val="380206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2284" y="1600201"/>
            <a:ext cx="52302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45767" y="1600201"/>
            <a:ext cx="52302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p:txBody>
      </p:sp>
      <p:sp>
        <p:nvSpPr>
          <p:cNvPr id="6" name="Rectangle 10"/>
          <p:cNvSpPr>
            <a:spLocks noGrp="1" noChangeArrowheads="1"/>
          </p:cNvSpPr>
          <p:nvPr>
            <p:ph type="sldNum" sz="quarter" idx="11"/>
          </p:nvPr>
        </p:nvSpPr>
        <p:spPr>
          <a:ln/>
        </p:spPr>
        <p:txBody>
          <a:bodyPr/>
          <a:lstStyle>
            <a:lvl1pPr>
              <a:defRPr/>
            </a:lvl1pPr>
          </a:lstStyle>
          <a:p>
            <a:pPr fontAlgn="base">
              <a:spcBef>
                <a:spcPct val="0"/>
              </a:spcBef>
              <a:spcAft>
                <a:spcPct val="0"/>
              </a:spcAft>
              <a:defRPr/>
            </a:pPr>
            <a:fld id="{56642101-ADE3-4411-8509-CE09211AA481}" type="slidenum">
              <a:rPr lang="en-US" smtClean="0"/>
              <a:pPr fontAlgn="base">
                <a:spcBef>
                  <a:spcPct val="0"/>
                </a:spcBef>
                <a:spcAft>
                  <a:spcPct val="0"/>
                </a:spcAft>
                <a:defRPr/>
              </a:pPr>
              <a:t>‹#›</a:t>
            </a:fld>
            <a:r>
              <a:rPr lang="en-US"/>
              <a:t>, date</a:t>
            </a:r>
          </a:p>
        </p:txBody>
      </p:sp>
    </p:spTree>
    <p:extLst>
      <p:ext uri="{BB962C8B-B14F-4D97-AF65-F5344CB8AC3E}">
        <p14:creationId xmlns:p14="http://schemas.microsoft.com/office/powerpoint/2010/main" val="3611640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p:txBody>
      </p:sp>
      <p:sp>
        <p:nvSpPr>
          <p:cNvPr id="8" name="Rectangle 10"/>
          <p:cNvSpPr>
            <a:spLocks noGrp="1" noChangeArrowheads="1"/>
          </p:cNvSpPr>
          <p:nvPr>
            <p:ph type="sldNum" sz="quarter" idx="11"/>
          </p:nvPr>
        </p:nvSpPr>
        <p:spPr>
          <a:ln/>
        </p:spPr>
        <p:txBody>
          <a:bodyPr/>
          <a:lstStyle>
            <a:lvl1pPr>
              <a:defRPr/>
            </a:lvl1pPr>
          </a:lstStyle>
          <a:p>
            <a:pPr fontAlgn="base">
              <a:spcBef>
                <a:spcPct val="0"/>
              </a:spcBef>
              <a:spcAft>
                <a:spcPct val="0"/>
              </a:spcAft>
              <a:defRPr/>
            </a:pPr>
            <a:fld id="{30857529-EAD9-48B3-91A9-187C3E17D5BF}" type="slidenum">
              <a:rPr lang="en-US" smtClean="0"/>
              <a:pPr fontAlgn="base">
                <a:spcBef>
                  <a:spcPct val="0"/>
                </a:spcBef>
                <a:spcAft>
                  <a:spcPct val="0"/>
                </a:spcAft>
                <a:defRPr/>
              </a:pPr>
              <a:t>‹#›</a:t>
            </a:fld>
            <a:r>
              <a:rPr lang="en-US"/>
              <a:t>, date</a:t>
            </a:r>
          </a:p>
        </p:txBody>
      </p:sp>
    </p:spTree>
    <p:extLst>
      <p:ext uri="{BB962C8B-B14F-4D97-AF65-F5344CB8AC3E}">
        <p14:creationId xmlns:p14="http://schemas.microsoft.com/office/powerpoint/2010/main" val="2488347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p:txBody>
      </p:sp>
      <p:sp>
        <p:nvSpPr>
          <p:cNvPr id="4" name="Rectangle 10"/>
          <p:cNvSpPr>
            <a:spLocks noGrp="1" noChangeArrowheads="1"/>
          </p:cNvSpPr>
          <p:nvPr>
            <p:ph type="sldNum" sz="quarter" idx="11"/>
          </p:nvPr>
        </p:nvSpPr>
        <p:spPr>
          <a:ln/>
        </p:spPr>
        <p:txBody>
          <a:bodyPr/>
          <a:lstStyle>
            <a:lvl1pPr>
              <a:defRPr/>
            </a:lvl1pPr>
          </a:lstStyle>
          <a:p>
            <a:pPr fontAlgn="base">
              <a:spcBef>
                <a:spcPct val="0"/>
              </a:spcBef>
              <a:spcAft>
                <a:spcPct val="0"/>
              </a:spcAft>
              <a:defRPr/>
            </a:pPr>
            <a:fld id="{87B575DE-90EA-43E8-99E7-C79D7B8D1FF9}" type="slidenum">
              <a:rPr lang="en-US" smtClean="0"/>
              <a:pPr fontAlgn="base">
                <a:spcBef>
                  <a:spcPct val="0"/>
                </a:spcBef>
                <a:spcAft>
                  <a:spcPct val="0"/>
                </a:spcAft>
                <a:defRPr/>
              </a:pPr>
              <a:t>‹#›</a:t>
            </a:fld>
            <a:r>
              <a:rPr lang="en-US"/>
              <a:t>, date</a:t>
            </a:r>
          </a:p>
        </p:txBody>
      </p:sp>
    </p:spTree>
    <p:extLst>
      <p:ext uri="{BB962C8B-B14F-4D97-AF65-F5344CB8AC3E}">
        <p14:creationId xmlns:p14="http://schemas.microsoft.com/office/powerpoint/2010/main" val="3631674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Rectangle 9"/>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p:txBody>
      </p:sp>
      <p:sp>
        <p:nvSpPr>
          <p:cNvPr id="3" name="Rectangle 10"/>
          <p:cNvSpPr>
            <a:spLocks noGrp="1" noChangeArrowheads="1"/>
          </p:cNvSpPr>
          <p:nvPr>
            <p:ph type="sldNum" sz="quarter" idx="11"/>
          </p:nvPr>
        </p:nvSpPr>
        <p:spPr>
          <a:ln/>
        </p:spPr>
        <p:txBody>
          <a:bodyPr/>
          <a:lstStyle>
            <a:lvl1pPr>
              <a:defRPr/>
            </a:lvl1pPr>
          </a:lstStyle>
          <a:p>
            <a:pPr fontAlgn="base">
              <a:spcBef>
                <a:spcPct val="0"/>
              </a:spcBef>
              <a:spcAft>
                <a:spcPct val="0"/>
              </a:spcAft>
              <a:defRPr/>
            </a:pPr>
            <a:fld id="{F2B785DD-37C5-4445-A386-69E4688B873F}" type="slidenum">
              <a:rPr lang="en-US" smtClean="0"/>
              <a:pPr fontAlgn="base">
                <a:spcBef>
                  <a:spcPct val="0"/>
                </a:spcBef>
                <a:spcAft>
                  <a:spcPct val="0"/>
                </a:spcAft>
                <a:defRPr/>
              </a:pPr>
              <a:t>‹#›</a:t>
            </a:fld>
            <a:r>
              <a:rPr lang="en-US"/>
              <a:t>, date</a:t>
            </a:r>
          </a:p>
        </p:txBody>
      </p:sp>
    </p:spTree>
    <p:extLst>
      <p:ext uri="{BB962C8B-B14F-4D97-AF65-F5344CB8AC3E}">
        <p14:creationId xmlns:p14="http://schemas.microsoft.com/office/powerpoint/2010/main" val="1164295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Final_Acknowledgm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2284" y="2492896"/>
            <a:ext cx="10663767" cy="2253308"/>
          </a:xfrm>
        </p:spPr>
        <p:txBody>
          <a:bodyPr/>
          <a:lstStyle>
            <a:lvl1pPr algn="ctr">
              <a:defRPr/>
            </a:lvl1pPr>
          </a:lstStyle>
          <a:p>
            <a:r>
              <a:rPr lang="en-US" dirty="0"/>
              <a:t>Click to edit Master title style</a:t>
            </a:r>
          </a:p>
        </p:txBody>
      </p:sp>
      <p:pic>
        <p:nvPicPr>
          <p:cNvPr id="5" name="Picture 2" descr="http://tntpress.iiasa.ac.at/wp-content/uploads/2015/07/EU_flag_yellow_low.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80495" y="5733256"/>
            <a:ext cx="2016224" cy="10106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userDrawn="1"/>
        </p:nvSpPr>
        <p:spPr>
          <a:xfrm>
            <a:off x="1199457" y="6309321"/>
            <a:ext cx="8781039"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The CD-LINKS project has received funding from the European Union’s Horizon 2020 research and innovation </a:t>
            </a:r>
            <a:r>
              <a:rPr kumimoji="0" lang="en-US" sz="1200" b="0" i="0" u="none" strike="noStrike" kern="1200" cap="none" spc="0" normalizeH="0" baseline="0" noProof="0" dirty="0" err="1">
                <a:ln>
                  <a:noFill/>
                </a:ln>
                <a:solidFill>
                  <a:srgbClr val="000000"/>
                </a:solidFill>
                <a:effectLst/>
                <a:uLnTx/>
                <a:uFillTx/>
                <a:latin typeface="Arial" charset="0"/>
                <a:ea typeface="+mn-ea"/>
                <a:cs typeface="+mn-cs"/>
              </a:rPr>
              <a:t>programme</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under grant agreement No 642147.</a:t>
            </a:r>
          </a:p>
        </p:txBody>
      </p:sp>
    </p:spTree>
    <p:extLst>
      <p:ext uri="{BB962C8B-B14F-4D97-AF65-F5344CB8AC3E}">
        <p14:creationId xmlns:p14="http://schemas.microsoft.com/office/powerpoint/2010/main" val="4024624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p:txBody>
      </p:sp>
      <p:sp>
        <p:nvSpPr>
          <p:cNvPr id="6" name="Rectangle 10"/>
          <p:cNvSpPr>
            <a:spLocks noGrp="1" noChangeArrowheads="1"/>
          </p:cNvSpPr>
          <p:nvPr>
            <p:ph type="sldNum" sz="quarter" idx="11"/>
          </p:nvPr>
        </p:nvSpPr>
        <p:spPr>
          <a:ln/>
        </p:spPr>
        <p:txBody>
          <a:bodyPr/>
          <a:lstStyle>
            <a:lvl1pPr>
              <a:defRPr/>
            </a:lvl1pPr>
          </a:lstStyle>
          <a:p>
            <a:pPr fontAlgn="base">
              <a:spcBef>
                <a:spcPct val="0"/>
              </a:spcBef>
              <a:spcAft>
                <a:spcPct val="0"/>
              </a:spcAft>
              <a:defRPr/>
            </a:pPr>
            <a:fld id="{EA2A11DA-FCFA-40A2-8A7C-551411CC873A}" type="slidenum">
              <a:rPr lang="en-US" smtClean="0"/>
              <a:pPr fontAlgn="base">
                <a:spcBef>
                  <a:spcPct val="0"/>
                </a:spcBef>
                <a:spcAft>
                  <a:spcPct val="0"/>
                </a:spcAft>
                <a:defRPr/>
              </a:pPr>
              <a:t>‹#›</a:t>
            </a:fld>
            <a:r>
              <a:rPr lang="en-US"/>
              <a:t>, date</a:t>
            </a:r>
          </a:p>
        </p:txBody>
      </p:sp>
    </p:spTree>
    <p:extLst>
      <p:ext uri="{BB962C8B-B14F-4D97-AF65-F5344CB8AC3E}">
        <p14:creationId xmlns:p14="http://schemas.microsoft.com/office/powerpoint/2010/main" val="1548164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p:txBody>
      </p:sp>
      <p:sp>
        <p:nvSpPr>
          <p:cNvPr id="6" name="Rectangle 10"/>
          <p:cNvSpPr>
            <a:spLocks noGrp="1" noChangeArrowheads="1"/>
          </p:cNvSpPr>
          <p:nvPr>
            <p:ph type="sldNum" sz="quarter" idx="11"/>
          </p:nvPr>
        </p:nvSpPr>
        <p:spPr>
          <a:ln/>
        </p:spPr>
        <p:txBody>
          <a:bodyPr/>
          <a:lstStyle>
            <a:lvl1pPr>
              <a:defRPr/>
            </a:lvl1pPr>
          </a:lstStyle>
          <a:p>
            <a:pPr fontAlgn="base">
              <a:spcBef>
                <a:spcPct val="0"/>
              </a:spcBef>
              <a:spcAft>
                <a:spcPct val="0"/>
              </a:spcAft>
              <a:defRPr/>
            </a:pPr>
            <a:fld id="{2AA39C79-261A-4A22-ACC0-31F52339D5E6}" type="slidenum">
              <a:rPr lang="en-US" smtClean="0"/>
              <a:pPr fontAlgn="base">
                <a:spcBef>
                  <a:spcPct val="0"/>
                </a:spcBef>
                <a:spcAft>
                  <a:spcPct val="0"/>
                </a:spcAft>
                <a:defRPr/>
              </a:pPr>
              <a:t>‹#›</a:t>
            </a:fld>
            <a:r>
              <a:rPr lang="en-US"/>
              <a:t>, date</a:t>
            </a:r>
          </a:p>
        </p:txBody>
      </p:sp>
    </p:spTree>
    <p:extLst>
      <p:ext uri="{BB962C8B-B14F-4D97-AF65-F5344CB8AC3E}">
        <p14:creationId xmlns:p14="http://schemas.microsoft.com/office/powerpoint/2010/main" val="716389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32"/>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2"/>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381000" algn="l">
              <a:lnSpc>
                <a:spcPct val="100000"/>
              </a:lnSpc>
              <a:spcBef>
                <a:spcPts val="500"/>
              </a:spcBef>
              <a:spcAft>
                <a:spcPts val="0"/>
              </a:spcAft>
              <a:buClr>
                <a:schemeClr val="dk1"/>
              </a:buClr>
              <a:buSzPts val="2400"/>
              <a:buChar char="•"/>
              <a:defRPr/>
            </a:lvl2pPr>
            <a:lvl3pPr marL="1371600" lvl="2" indent="-355600" algn="l">
              <a:lnSpc>
                <a:spcPct val="100000"/>
              </a:lnSpc>
              <a:spcBef>
                <a:spcPts val="500"/>
              </a:spcBef>
              <a:spcAft>
                <a:spcPts val="0"/>
              </a:spcAft>
              <a:buClr>
                <a:schemeClr val="dk1"/>
              </a:buClr>
              <a:buSzPts val="20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051685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p:txBody>
      </p:sp>
      <p:sp>
        <p:nvSpPr>
          <p:cNvPr id="5" name="Rectangle 10"/>
          <p:cNvSpPr>
            <a:spLocks noGrp="1" noChangeArrowheads="1"/>
          </p:cNvSpPr>
          <p:nvPr>
            <p:ph type="sldNum" sz="quarter" idx="11"/>
          </p:nvPr>
        </p:nvSpPr>
        <p:spPr>
          <a:ln/>
        </p:spPr>
        <p:txBody>
          <a:bodyPr/>
          <a:lstStyle>
            <a:lvl1pPr>
              <a:defRPr/>
            </a:lvl1pPr>
          </a:lstStyle>
          <a:p>
            <a:pPr fontAlgn="base">
              <a:spcBef>
                <a:spcPct val="0"/>
              </a:spcBef>
              <a:spcAft>
                <a:spcPct val="0"/>
              </a:spcAft>
              <a:defRPr/>
            </a:pPr>
            <a:fld id="{332F412E-6CE6-4894-9AD8-4FECDCDD323A}" type="slidenum">
              <a:rPr lang="en-US" smtClean="0"/>
              <a:pPr fontAlgn="base">
                <a:spcBef>
                  <a:spcPct val="0"/>
                </a:spcBef>
                <a:spcAft>
                  <a:spcPct val="0"/>
                </a:spcAft>
                <a:defRPr/>
              </a:pPr>
              <a:t>‹#›</a:t>
            </a:fld>
            <a:r>
              <a:rPr lang="en-US"/>
              <a:t>, date</a:t>
            </a:r>
          </a:p>
        </p:txBody>
      </p:sp>
    </p:spTree>
    <p:extLst>
      <p:ext uri="{BB962C8B-B14F-4D97-AF65-F5344CB8AC3E}">
        <p14:creationId xmlns:p14="http://schemas.microsoft.com/office/powerpoint/2010/main" val="3031285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1167" y="455613"/>
            <a:ext cx="2664884" cy="567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2284" y="455613"/>
            <a:ext cx="7795683" cy="567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ftr" sz="quarter" idx="10"/>
          </p:nvPr>
        </p:nvSpPr>
        <p:spPr>
          <a:ln/>
        </p:spPr>
        <p:txBody>
          <a:bodyPr/>
          <a:lstStyle>
            <a:lvl1pPr>
              <a:defRPr/>
            </a:lvl1pPr>
          </a:lstStyle>
          <a:p>
            <a:pPr fontAlgn="base">
              <a:spcBef>
                <a:spcPct val="0"/>
              </a:spcBef>
              <a:spcAft>
                <a:spcPct val="0"/>
              </a:spcAft>
              <a:defRPr/>
            </a:pPr>
            <a:endParaRPr lang="en-US"/>
          </a:p>
        </p:txBody>
      </p:sp>
      <p:sp>
        <p:nvSpPr>
          <p:cNvPr id="5" name="Rectangle 10"/>
          <p:cNvSpPr>
            <a:spLocks noGrp="1" noChangeArrowheads="1"/>
          </p:cNvSpPr>
          <p:nvPr>
            <p:ph type="sldNum" sz="quarter" idx="11"/>
          </p:nvPr>
        </p:nvSpPr>
        <p:spPr>
          <a:ln/>
        </p:spPr>
        <p:txBody>
          <a:bodyPr/>
          <a:lstStyle>
            <a:lvl1pPr>
              <a:defRPr/>
            </a:lvl1pPr>
          </a:lstStyle>
          <a:p>
            <a:pPr fontAlgn="base">
              <a:spcBef>
                <a:spcPct val="0"/>
              </a:spcBef>
              <a:spcAft>
                <a:spcPct val="0"/>
              </a:spcAft>
              <a:defRPr/>
            </a:pPr>
            <a:fld id="{3165EA59-A23C-4E7E-9995-208EA4FE05B4}" type="slidenum">
              <a:rPr lang="en-US" smtClean="0"/>
              <a:pPr fontAlgn="base">
                <a:spcBef>
                  <a:spcPct val="0"/>
                </a:spcBef>
                <a:spcAft>
                  <a:spcPct val="0"/>
                </a:spcAft>
                <a:defRPr/>
              </a:pPr>
              <a:t>‹#›</a:t>
            </a:fld>
            <a:r>
              <a:rPr lang="en-US"/>
              <a:t>, date</a:t>
            </a:r>
          </a:p>
        </p:txBody>
      </p:sp>
    </p:spTree>
    <p:extLst>
      <p:ext uri="{BB962C8B-B14F-4D97-AF65-F5344CB8AC3E}">
        <p14:creationId xmlns:p14="http://schemas.microsoft.com/office/powerpoint/2010/main" val="36084464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7B536-ED95-F04D-A929-4F374ECED6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BEEA14-E0A8-7343-AB38-02CDCE3BE0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648B3B-AF0A-F042-ABC8-B08F6B6265AA}"/>
              </a:ext>
            </a:extLst>
          </p:cNvPr>
          <p:cNvSpPr>
            <a:spLocks noGrp="1"/>
          </p:cNvSpPr>
          <p:nvPr>
            <p:ph type="dt" sz="half" idx="10"/>
          </p:nvPr>
        </p:nvSpPr>
        <p:spPr/>
        <p:txBody>
          <a:bodyPr/>
          <a:lstStyle/>
          <a:p>
            <a:r>
              <a:rPr lang="en-US"/>
              <a:t>7/28/20</a:t>
            </a:r>
          </a:p>
        </p:txBody>
      </p:sp>
      <p:sp>
        <p:nvSpPr>
          <p:cNvPr id="5" name="Footer Placeholder 4">
            <a:extLst>
              <a:ext uri="{FF2B5EF4-FFF2-40B4-BE49-F238E27FC236}">
                <a16:creationId xmlns:a16="http://schemas.microsoft.com/office/drawing/2014/main" id="{9703C2AF-1CA5-994C-8073-DD3068B8ABBD}"/>
              </a:ext>
            </a:extLst>
          </p:cNvPr>
          <p:cNvSpPr>
            <a:spLocks noGrp="1"/>
          </p:cNvSpPr>
          <p:nvPr>
            <p:ph type="ftr" sz="quarter" idx="11"/>
          </p:nvPr>
        </p:nvSpPr>
        <p:spPr/>
        <p:txBody>
          <a:bodyPr/>
          <a:lstStyle/>
          <a:p>
            <a:r>
              <a:rPr lang="en-US"/>
              <a:t>Center for Global Sustainability, University of Maryland</a:t>
            </a:r>
          </a:p>
        </p:txBody>
      </p:sp>
      <p:sp>
        <p:nvSpPr>
          <p:cNvPr id="6" name="Slide Number Placeholder 5">
            <a:extLst>
              <a:ext uri="{FF2B5EF4-FFF2-40B4-BE49-F238E27FC236}">
                <a16:creationId xmlns:a16="http://schemas.microsoft.com/office/drawing/2014/main" id="{3042650F-852B-4746-B15A-F44681132528}"/>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4080862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458E-71B5-C942-A9F0-804C1C639E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398137-E0AC-7B43-AEA9-E51446917F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D466C-5193-8947-9FAA-C6B7C71DD3BB}"/>
              </a:ext>
            </a:extLst>
          </p:cNvPr>
          <p:cNvSpPr>
            <a:spLocks noGrp="1"/>
          </p:cNvSpPr>
          <p:nvPr>
            <p:ph type="dt" sz="half" idx="10"/>
          </p:nvPr>
        </p:nvSpPr>
        <p:spPr/>
        <p:txBody>
          <a:bodyPr/>
          <a:lstStyle/>
          <a:p>
            <a:r>
              <a:rPr lang="en-US"/>
              <a:t>7/28/20</a:t>
            </a:r>
          </a:p>
        </p:txBody>
      </p:sp>
      <p:sp>
        <p:nvSpPr>
          <p:cNvPr id="5" name="Footer Placeholder 4">
            <a:extLst>
              <a:ext uri="{FF2B5EF4-FFF2-40B4-BE49-F238E27FC236}">
                <a16:creationId xmlns:a16="http://schemas.microsoft.com/office/drawing/2014/main" id="{BD3F0384-2D3A-BA40-B995-5705D857B2E2}"/>
              </a:ext>
            </a:extLst>
          </p:cNvPr>
          <p:cNvSpPr>
            <a:spLocks noGrp="1"/>
          </p:cNvSpPr>
          <p:nvPr>
            <p:ph type="ftr" sz="quarter" idx="11"/>
          </p:nvPr>
        </p:nvSpPr>
        <p:spPr/>
        <p:txBody>
          <a:bodyPr/>
          <a:lstStyle/>
          <a:p>
            <a:r>
              <a:rPr lang="en-US"/>
              <a:t>Center for Global Sustainability, University of Maryland</a:t>
            </a:r>
          </a:p>
        </p:txBody>
      </p:sp>
      <p:sp>
        <p:nvSpPr>
          <p:cNvPr id="6" name="Slide Number Placeholder 5">
            <a:extLst>
              <a:ext uri="{FF2B5EF4-FFF2-40B4-BE49-F238E27FC236}">
                <a16:creationId xmlns:a16="http://schemas.microsoft.com/office/drawing/2014/main" id="{3DC8B145-76E5-F446-A947-1C72884D5773}"/>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2627029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B2D9-D377-364E-B07A-ECB569E663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E2AC4E-C5C6-1A47-BAD4-4C02BAF72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18C187-3483-C047-8C29-2560C8DF5387}"/>
              </a:ext>
            </a:extLst>
          </p:cNvPr>
          <p:cNvSpPr>
            <a:spLocks noGrp="1"/>
          </p:cNvSpPr>
          <p:nvPr>
            <p:ph type="dt" sz="half" idx="10"/>
          </p:nvPr>
        </p:nvSpPr>
        <p:spPr/>
        <p:txBody>
          <a:bodyPr/>
          <a:lstStyle/>
          <a:p>
            <a:r>
              <a:rPr lang="en-US"/>
              <a:t>7/28/20</a:t>
            </a:r>
          </a:p>
        </p:txBody>
      </p:sp>
      <p:sp>
        <p:nvSpPr>
          <p:cNvPr id="5" name="Footer Placeholder 4">
            <a:extLst>
              <a:ext uri="{FF2B5EF4-FFF2-40B4-BE49-F238E27FC236}">
                <a16:creationId xmlns:a16="http://schemas.microsoft.com/office/drawing/2014/main" id="{0E9390B2-6469-B04E-8A5C-871D9921F35F}"/>
              </a:ext>
            </a:extLst>
          </p:cNvPr>
          <p:cNvSpPr>
            <a:spLocks noGrp="1"/>
          </p:cNvSpPr>
          <p:nvPr>
            <p:ph type="ftr" sz="quarter" idx="11"/>
          </p:nvPr>
        </p:nvSpPr>
        <p:spPr/>
        <p:txBody>
          <a:bodyPr/>
          <a:lstStyle/>
          <a:p>
            <a:r>
              <a:rPr lang="en-US"/>
              <a:t>Center for Global Sustainability, University of Maryland</a:t>
            </a:r>
          </a:p>
        </p:txBody>
      </p:sp>
      <p:sp>
        <p:nvSpPr>
          <p:cNvPr id="6" name="Slide Number Placeholder 5">
            <a:extLst>
              <a:ext uri="{FF2B5EF4-FFF2-40B4-BE49-F238E27FC236}">
                <a16:creationId xmlns:a16="http://schemas.microsoft.com/office/drawing/2014/main" id="{F8FB250F-E9FB-F44B-BB82-0F1B71BA30A3}"/>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18653053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52FD-F318-7448-85AE-965E69218F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4D8034-2DEB-E14B-AF44-4CA663F647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1A31BA-F6BB-8842-BE6D-9D49718E6E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CD5DE4-6F39-CE4E-98B0-182BDD4542CE}"/>
              </a:ext>
            </a:extLst>
          </p:cNvPr>
          <p:cNvSpPr>
            <a:spLocks noGrp="1"/>
          </p:cNvSpPr>
          <p:nvPr>
            <p:ph type="dt" sz="half" idx="10"/>
          </p:nvPr>
        </p:nvSpPr>
        <p:spPr/>
        <p:txBody>
          <a:bodyPr/>
          <a:lstStyle/>
          <a:p>
            <a:r>
              <a:rPr lang="en-US"/>
              <a:t>7/28/20</a:t>
            </a:r>
          </a:p>
        </p:txBody>
      </p:sp>
      <p:sp>
        <p:nvSpPr>
          <p:cNvPr id="6" name="Footer Placeholder 5">
            <a:extLst>
              <a:ext uri="{FF2B5EF4-FFF2-40B4-BE49-F238E27FC236}">
                <a16:creationId xmlns:a16="http://schemas.microsoft.com/office/drawing/2014/main" id="{ADC09084-247F-F74E-876B-2555969EDA8D}"/>
              </a:ext>
            </a:extLst>
          </p:cNvPr>
          <p:cNvSpPr>
            <a:spLocks noGrp="1"/>
          </p:cNvSpPr>
          <p:nvPr>
            <p:ph type="ftr" sz="quarter" idx="11"/>
          </p:nvPr>
        </p:nvSpPr>
        <p:spPr/>
        <p:txBody>
          <a:bodyPr/>
          <a:lstStyle/>
          <a:p>
            <a:r>
              <a:rPr lang="en-US"/>
              <a:t>Center for Global Sustainability, University of Maryland</a:t>
            </a:r>
          </a:p>
        </p:txBody>
      </p:sp>
      <p:sp>
        <p:nvSpPr>
          <p:cNvPr id="7" name="Slide Number Placeholder 6">
            <a:extLst>
              <a:ext uri="{FF2B5EF4-FFF2-40B4-BE49-F238E27FC236}">
                <a16:creationId xmlns:a16="http://schemas.microsoft.com/office/drawing/2014/main" id="{D5CFA6B7-9C93-264E-BF92-DD43262C1EB9}"/>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2309086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35FC-8392-3F41-A0E4-C10DC76553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442D9C-3B16-F44B-94CB-F7992447C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59F700-4EF7-2049-B63B-1561619025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50FB59-09A8-B143-8382-BBCE64F9F2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72C08B-4CBC-D74A-98C9-0145820405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757125-3164-C849-BC05-4FFA12C455F5}"/>
              </a:ext>
            </a:extLst>
          </p:cNvPr>
          <p:cNvSpPr>
            <a:spLocks noGrp="1"/>
          </p:cNvSpPr>
          <p:nvPr>
            <p:ph type="dt" sz="half" idx="10"/>
          </p:nvPr>
        </p:nvSpPr>
        <p:spPr/>
        <p:txBody>
          <a:bodyPr/>
          <a:lstStyle/>
          <a:p>
            <a:r>
              <a:rPr lang="en-US"/>
              <a:t>7/28/20</a:t>
            </a:r>
          </a:p>
        </p:txBody>
      </p:sp>
      <p:sp>
        <p:nvSpPr>
          <p:cNvPr id="8" name="Footer Placeholder 7">
            <a:extLst>
              <a:ext uri="{FF2B5EF4-FFF2-40B4-BE49-F238E27FC236}">
                <a16:creationId xmlns:a16="http://schemas.microsoft.com/office/drawing/2014/main" id="{1499E3D8-FC7D-BD43-AB60-5ED37C4B662F}"/>
              </a:ext>
            </a:extLst>
          </p:cNvPr>
          <p:cNvSpPr>
            <a:spLocks noGrp="1"/>
          </p:cNvSpPr>
          <p:nvPr>
            <p:ph type="ftr" sz="quarter" idx="11"/>
          </p:nvPr>
        </p:nvSpPr>
        <p:spPr/>
        <p:txBody>
          <a:bodyPr/>
          <a:lstStyle/>
          <a:p>
            <a:r>
              <a:rPr lang="en-US"/>
              <a:t>Center for Global Sustainability, University of Maryland</a:t>
            </a:r>
          </a:p>
        </p:txBody>
      </p:sp>
      <p:sp>
        <p:nvSpPr>
          <p:cNvPr id="9" name="Slide Number Placeholder 8">
            <a:extLst>
              <a:ext uri="{FF2B5EF4-FFF2-40B4-BE49-F238E27FC236}">
                <a16:creationId xmlns:a16="http://schemas.microsoft.com/office/drawing/2014/main" id="{BFF73AEE-AD9F-D348-B3C2-83C8150BD6B3}"/>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35080073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B4F3-1BEE-A741-B93A-71820290E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FBE26F-283D-6F4F-911B-6C8A0EDC81A4}"/>
              </a:ext>
            </a:extLst>
          </p:cNvPr>
          <p:cNvSpPr>
            <a:spLocks noGrp="1"/>
          </p:cNvSpPr>
          <p:nvPr>
            <p:ph type="dt" sz="half" idx="10"/>
          </p:nvPr>
        </p:nvSpPr>
        <p:spPr/>
        <p:txBody>
          <a:bodyPr/>
          <a:lstStyle/>
          <a:p>
            <a:r>
              <a:rPr lang="en-US"/>
              <a:t>7/28/20</a:t>
            </a:r>
          </a:p>
        </p:txBody>
      </p:sp>
      <p:sp>
        <p:nvSpPr>
          <p:cNvPr id="4" name="Footer Placeholder 3">
            <a:extLst>
              <a:ext uri="{FF2B5EF4-FFF2-40B4-BE49-F238E27FC236}">
                <a16:creationId xmlns:a16="http://schemas.microsoft.com/office/drawing/2014/main" id="{F97D4CC6-7482-B84C-BA83-29342F100FC7}"/>
              </a:ext>
            </a:extLst>
          </p:cNvPr>
          <p:cNvSpPr>
            <a:spLocks noGrp="1"/>
          </p:cNvSpPr>
          <p:nvPr>
            <p:ph type="ftr" sz="quarter" idx="11"/>
          </p:nvPr>
        </p:nvSpPr>
        <p:spPr/>
        <p:txBody>
          <a:bodyPr/>
          <a:lstStyle/>
          <a:p>
            <a:r>
              <a:rPr lang="en-US"/>
              <a:t>Center for Global Sustainability, University of Maryland</a:t>
            </a:r>
          </a:p>
        </p:txBody>
      </p:sp>
      <p:sp>
        <p:nvSpPr>
          <p:cNvPr id="5" name="Slide Number Placeholder 4">
            <a:extLst>
              <a:ext uri="{FF2B5EF4-FFF2-40B4-BE49-F238E27FC236}">
                <a16:creationId xmlns:a16="http://schemas.microsoft.com/office/drawing/2014/main" id="{D44442D8-84F5-EA4B-A29D-3563BAC636EC}"/>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4198461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D44D6D-C718-BB43-8667-E7C43B8CDD62}"/>
              </a:ext>
            </a:extLst>
          </p:cNvPr>
          <p:cNvSpPr>
            <a:spLocks noGrp="1"/>
          </p:cNvSpPr>
          <p:nvPr>
            <p:ph type="dt" sz="half" idx="10"/>
          </p:nvPr>
        </p:nvSpPr>
        <p:spPr/>
        <p:txBody>
          <a:bodyPr/>
          <a:lstStyle/>
          <a:p>
            <a:r>
              <a:rPr lang="en-US"/>
              <a:t>7/28/20</a:t>
            </a:r>
          </a:p>
        </p:txBody>
      </p:sp>
      <p:sp>
        <p:nvSpPr>
          <p:cNvPr id="3" name="Footer Placeholder 2">
            <a:extLst>
              <a:ext uri="{FF2B5EF4-FFF2-40B4-BE49-F238E27FC236}">
                <a16:creationId xmlns:a16="http://schemas.microsoft.com/office/drawing/2014/main" id="{3C58B334-FC4E-014D-8BE9-4C95E40A638A}"/>
              </a:ext>
            </a:extLst>
          </p:cNvPr>
          <p:cNvSpPr>
            <a:spLocks noGrp="1"/>
          </p:cNvSpPr>
          <p:nvPr>
            <p:ph type="ftr" sz="quarter" idx="11"/>
          </p:nvPr>
        </p:nvSpPr>
        <p:spPr/>
        <p:txBody>
          <a:bodyPr/>
          <a:lstStyle/>
          <a:p>
            <a:r>
              <a:rPr lang="en-US"/>
              <a:t>Center for Global Sustainability, University of Maryland</a:t>
            </a:r>
          </a:p>
        </p:txBody>
      </p:sp>
      <p:sp>
        <p:nvSpPr>
          <p:cNvPr id="4" name="Slide Number Placeholder 3">
            <a:extLst>
              <a:ext uri="{FF2B5EF4-FFF2-40B4-BE49-F238E27FC236}">
                <a16:creationId xmlns:a16="http://schemas.microsoft.com/office/drawing/2014/main" id="{5D9015EF-D2A8-E746-98B9-DA1AB1B373B8}"/>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1207229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87F7-A768-1247-BFD9-88C6D0EBC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462CEB-943C-9741-ADF2-61173D2D4D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3CB749-9067-FA43-A08A-3EBD0FFB0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9626A7-F772-C14C-B803-4EB5F14EF5DD}"/>
              </a:ext>
            </a:extLst>
          </p:cNvPr>
          <p:cNvSpPr>
            <a:spLocks noGrp="1"/>
          </p:cNvSpPr>
          <p:nvPr>
            <p:ph type="dt" sz="half" idx="10"/>
          </p:nvPr>
        </p:nvSpPr>
        <p:spPr/>
        <p:txBody>
          <a:bodyPr/>
          <a:lstStyle/>
          <a:p>
            <a:r>
              <a:rPr lang="en-US"/>
              <a:t>7/28/20</a:t>
            </a:r>
          </a:p>
        </p:txBody>
      </p:sp>
      <p:sp>
        <p:nvSpPr>
          <p:cNvPr id="6" name="Footer Placeholder 5">
            <a:extLst>
              <a:ext uri="{FF2B5EF4-FFF2-40B4-BE49-F238E27FC236}">
                <a16:creationId xmlns:a16="http://schemas.microsoft.com/office/drawing/2014/main" id="{23397197-88FF-C442-846A-954B5F0E5A5A}"/>
              </a:ext>
            </a:extLst>
          </p:cNvPr>
          <p:cNvSpPr>
            <a:spLocks noGrp="1"/>
          </p:cNvSpPr>
          <p:nvPr>
            <p:ph type="ftr" sz="quarter" idx="11"/>
          </p:nvPr>
        </p:nvSpPr>
        <p:spPr/>
        <p:txBody>
          <a:bodyPr/>
          <a:lstStyle/>
          <a:p>
            <a:r>
              <a:rPr lang="en-US"/>
              <a:t>Center for Global Sustainability, University of Maryland</a:t>
            </a:r>
          </a:p>
        </p:txBody>
      </p:sp>
      <p:sp>
        <p:nvSpPr>
          <p:cNvPr id="7" name="Slide Number Placeholder 6">
            <a:extLst>
              <a:ext uri="{FF2B5EF4-FFF2-40B4-BE49-F238E27FC236}">
                <a16:creationId xmlns:a16="http://schemas.microsoft.com/office/drawing/2014/main" id="{EC8E4980-A51E-094D-83EF-CD7B27C18A4C}"/>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1810417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5"/>
        <p:cNvGrpSpPr/>
        <p:nvPr/>
      </p:nvGrpSpPr>
      <p:grpSpPr>
        <a:xfrm>
          <a:off x="0" y="0"/>
          <a:ext cx="0" cy="0"/>
          <a:chOff x="0" y="0"/>
          <a:chExt cx="0" cy="0"/>
        </a:xfrm>
      </p:grpSpPr>
      <p:sp>
        <p:nvSpPr>
          <p:cNvPr id="26" name="Google Shape;26;p35"/>
          <p:cNvSpPr txBox="1">
            <a:spLocks noGrp="1"/>
          </p:cNvSpPr>
          <p:nvPr>
            <p:ph type="ctrTitle"/>
          </p:nvPr>
        </p:nvSpPr>
        <p:spPr>
          <a:xfrm>
            <a:off x="1495425" y="1712913"/>
            <a:ext cx="91440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4400"/>
              <a:buFont typeface="Tahoma"/>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5"/>
          <p:cNvSpPr txBox="1">
            <a:spLocks noGrp="1"/>
          </p:cNvSpPr>
          <p:nvPr>
            <p:ph type="subTitle" idx="1"/>
          </p:nvPr>
        </p:nvSpPr>
        <p:spPr>
          <a:xfrm>
            <a:off x="1495425" y="419258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ahoma"/>
                <a:ea typeface="Tahoma"/>
                <a:cs typeface="Tahoma"/>
                <a:sym typeface="Tahoma"/>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5"/>
          <p:cNvSpPr txBox="1"/>
          <p:nvPr/>
        </p:nvSpPr>
        <p:spPr>
          <a:xfrm>
            <a:off x="6454323" y="533470"/>
            <a:ext cx="5491028"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rgbClr val="3F3F3F"/>
                </a:solidFill>
                <a:latin typeface="Tahoma"/>
                <a:ea typeface="Tahoma"/>
                <a:cs typeface="Tahoma"/>
                <a:sym typeface="Tahoma"/>
              </a:rPr>
              <a:t>Center for Global Sustainability</a:t>
            </a:r>
            <a:endParaRPr/>
          </a:p>
          <a:p>
            <a:pPr marL="0" marR="0" lvl="0" indent="0" algn="r" rtl="0">
              <a:spcBef>
                <a:spcPts val="0"/>
              </a:spcBef>
              <a:spcAft>
                <a:spcPts val="0"/>
              </a:spcAft>
              <a:buNone/>
            </a:pPr>
            <a:r>
              <a:rPr lang="en-US" sz="1600" b="1">
                <a:solidFill>
                  <a:srgbClr val="C00000"/>
                </a:solidFill>
                <a:latin typeface="Tahoma"/>
                <a:ea typeface="Tahoma"/>
                <a:cs typeface="Tahoma"/>
                <a:sym typeface="Tahoma"/>
              </a:rPr>
              <a:t>Analytics for Ambition | Collective Action</a:t>
            </a:r>
            <a:endParaRPr/>
          </a:p>
        </p:txBody>
      </p:sp>
    </p:spTree>
    <p:extLst>
      <p:ext uri="{BB962C8B-B14F-4D97-AF65-F5344CB8AC3E}">
        <p14:creationId xmlns:p14="http://schemas.microsoft.com/office/powerpoint/2010/main" val="37978025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B0F97-D2FA-0E49-94C2-6B7A3F642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EA1307-80AE-AC4A-8F72-733F26520A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BD4C8-3BCD-7644-BC95-0D3B385BF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66C1C-6B25-2D44-B769-DEE2BD04159F}"/>
              </a:ext>
            </a:extLst>
          </p:cNvPr>
          <p:cNvSpPr>
            <a:spLocks noGrp="1"/>
          </p:cNvSpPr>
          <p:nvPr>
            <p:ph type="dt" sz="half" idx="10"/>
          </p:nvPr>
        </p:nvSpPr>
        <p:spPr/>
        <p:txBody>
          <a:bodyPr/>
          <a:lstStyle/>
          <a:p>
            <a:r>
              <a:rPr lang="en-US"/>
              <a:t>7/28/20</a:t>
            </a:r>
          </a:p>
        </p:txBody>
      </p:sp>
      <p:sp>
        <p:nvSpPr>
          <p:cNvPr id="6" name="Footer Placeholder 5">
            <a:extLst>
              <a:ext uri="{FF2B5EF4-FFF2-40B4-BE49-F238E27FC236}">
                <a16:creationId xmlns:a16="http://schemas.microsoft.com/office/drawing/2014/main" id="{BC327691-AED0-864E-9E60-5E311FE494AC}"/>
              </a:ext>
            </a:extLst>
          </p:cNvPr>
          <p:cNvSpPr>
            <a:spLocks noGrp="1"/>
          </p:cNvSpPr>
          <p:nvPr>
            <p:ph type="ftr" sz="quarter" idx="11"/>
          </p:nvPr>
        </p:nvSpPr>
        <p:spPr/>
        <p:txBody>
          <a:bodyPr/>
          <a:lstStyle/>
          <a:p>
            <a:r>
              <a:rPr lang="en-US"/>
              <a:t>Center for Global Sustainability, University of Maryland</a:t>
            </a:r>
          </a:p>
        </p:txBody>
      </p:sp>
      <p:sp>
        <p:nvSpPr>
          <p:cNvPr id="7" name="Slide Number Placeholder 6">
            <a:extLst>
              <a:ext uri="{FF2B5EF4-FFF2-40B4-BE49-F238E27FC236}">
                <a16:creationId xmlns:a16="http://schemas.microsoft.com/office/drawing/2014/main" id="{545E07EC-D5EF-E543-8DCC-4DBBD73A1620}"/>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2103374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BEBD-DC32-D74C-BC45-59EC61D30D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481B32-C4D4-1A4B-9122-E67426A657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2AECB9-F3CE-A84E-B8CA-33A8647E7B9D}"/>
              </a:ext>
            </a:extLst>
          </p:cNvPr>
          <p:cNvSpPr>
            <a:spLocks noGrp="1"/>
          </p:cNvSpPr>
          <p:nvPr>
            <p:ph type="dt" sz="half" idx="10"/>
          </p:nvPr>
        </p:nvSpPr>
        <p:spPr/>
        <p:txBody>
          <a:bodyPr/>
          <a:lstStyle/>
          <a:p>
            <a:r>
              <a:rPr lang="en-US"/>
              <a:t>7/28/20</a:t>
            </a:r>
          </a:p>
        </p:txBody>
      </p:sp>
      <p:sp>
        <p:nvSpPr>
          <p:cNvPr id="5" name="Footer Placeholder 4">
            <a:extLst>
              <a:ext uri="{FF2B5EF4-FFF2-40B4-BE49-F238E27FC236}">
                <a16:creationId xmlns:a16="http://schemas.microsoft.com/office/drawing/2014/main" id="{6108840C-8ADE-324B-BFA4-35D332B62F86}"/>
              </a:ext>
            </a:extLst>
          </p:cNvPr>
          <p:cNvSpPr>
            <a:spLocks noGrp="1"/>
          </p:cNvSpPr>
          <p:nvPr>
            <p:ph type="ftr" sz="quarter" idx="11"/>
          </p:nvPr>
        </p:nvSpPr>
        <p:spPr/>
        <p:txBody>
          <a:bodyPr/>
          <a:lstStyle/>
          <a:p>
            <a:r>
              <a:rPr lang="en-US"/>
              <a:t>Center for Global Sustainability, University of Maryland</a:t>
            </a:r>
          </a:p>
        </p:txBody>
      </p:sp>
      <p:sp>
        <p:nvSpPr>
          <p:cNvPr id="6" name="Slide Number Placeholder 5">
            <a:extLst>
              <a:ext uri="{FF2B5EF4-FFF2-40B4-BE49-F238E27FC236}">
                <a16:creationId xmlns:a16="http://schemas.microsoft.com/office/drawing/2014/main" id="{A19FDBA8-89C6-F444-9C78-74DB39E33001}"/>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1653647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7294E-F0E9-704D-84B9-46490FAFBA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E6B6E4-6F8B-304B-B0C6-2DCA2406D3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9A222-2230-2646-99BE-83CF78C92583}"/>
              </a:ext>
            </a:extLst>
          </p:cNvPr>
          <p:cNvSpPr>
            <a:spLocks noGrp="1"/>
          </p:cNvSpPr>
          <p:nvPr>
            <p:ph type="dt" sz="half" idx="10"/>
          </p:nvPr>
        </p:nvSpPr>
        <p:spPr/>
        <p:txBody>
          <a:bodyPr/>
          <a:lstStyle/>
          <a:p>
            <a:r>
              <a:rPr lang="en-US"/>
              <a:t>7/28/20</a:t>
            </a:r>
          </a:p>
        </p:txBody>
      </p:sp>
      <p:sp>
        <p:nvSpPr>
          <p:cNvPr id="5" name="Footer Placeholder 4">
            <a:extLst>
              <a:ext uri="{FF2B5EF4-FFF2-40B4-BE49-F238E27FC236}">
                <a16:creationId xmlns:a16="http://schemas.microsoft.com/office/drawing/2014/main" id="{38A03A4C-A569-C144-A704-7D7D8533C83F}"/>
              </a:ext>
            </a:extLst>
          </p:cNvPr>
          <p:cNvSpPr>
            <a:spLocks noGrp="1"/>
          </p:cNvSpPr>
          <p:nvPr>
            <p:ph type="ftr" sz="quarter" idx="11"/>
          </p:nvPr>
        </p:nvSpPr>
        <p:spPr/>
        <p:txBody>
          <a:bodyPr/>
          <a:lstStyle/>
          <a:p>
            <a:r>
              <a:rPr lang="en-US"/>
              <a:t>Center for Global Sustainability, University of Maryland</a:t>
            </a:r>
          </a:p>
        </p:txBody>
      </p:sp>
      <p:sp>
        <p:nvSpPr>
          <p:cNvPr id="6" name="Slide Number Placeholder 5">
            <a:extLst>
              <a:ext uri="{FF2B5EF4-FFF2-40B4-BE49-F238E27FC236}">
                <a16:creationId xmlns:a16="http://schemas.microsoft.com/office/drawing/2014/main" id="{C56E83F8-DE73-114F-91AC-5919848E2A14}"/>
              </a:ext>
            </a:extLst>
          </p:cNvPr>
          <p:cNvSpPr>
            <a:spLocks noGrp="1"/>
          </p:cNvSpPr>
          <p:nvPr>
            <p:ph type="sldNum" sz="quarter" idx="12"/>
          </p:nvPr>
        </p:nvSpPr>
        <p:spPr/>
        <p:txBody>
          <a:bodyPr/>
          <a:lstStyle/>
          <a:p>
            <a:fld id="{D7BEE8F4-40B4-9049-879E-43350E110336}" type="slidenum">
              <a:rPr lang="en-US" smtClean="0"/>
              <a:t>‹#›</a:t>
            </a:fld>
            <a:endParaRPr lang="en-US"/>
          </a:p>
        </p:txBody>
      </p:sp>
    </p:spTree>
    <p:extLst>
      <p:ext uri="{BB962C8B-B14F-4D97-AF65-F5344CB8AC3E}">
        <p14:creationId xmlns:p14="http://schemas.microsoft.com/office/powerpoint/2010/main" val="4220038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36"/>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9494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509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Footer Placeholder 3">
            <a:extLst>
              <a:ext uri="{FF2B5EF4-FFF2-40B4-BE49-F238E27FC236}">
                <a16:creationId xmlns:a16="http://schemas.microsoft.com/office/drawing/2014/main" id="{526407E3-684A-8049-B74E-8921D3C3E35D}"/>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6695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95425" y="1712913"/>
            <a:ext cx="9144000" cy="2387600"/>
          </a:xfrm>
          <a:prstGeom prst="rect">
            <a:avLst/>
          </a:prstGeom>
        </p:spPr>
        <p:txBody>
          <a:bodyPr anchor="b">
            <a:norm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495425" y="4192588"/>
            <a:ext cx="9144000" cy="1655762"/>
          </a:xfrm>
        </p:spPr>
        <p:txBody>
          <a:bodyPr/>
          <a:lstStyle>
            <a:lvl1pPr marL="0" indent="0" algn="ctr">
              <a:buNone/>
              <a:defRPr sz="2400">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F967C82C-DD58-FD42-B5D5-AA36701C7689}"/>
              </a:ext>
            </a:extLst>
          </p:cNvPr>
          <p:cNvSpPr txBox="1"/>
          <p:nvPr/>
        </p:nvSpPr>
        <p:spPr>
          <a:xfrm>
            <a:off x="6454323" y="533470"/>
            <a:ext cx="5491028" cy="707886"/>
          </a:xfrm>
          <a:prstGeom prst="rect">
            <a:avLst/>
          </a:prstGeom>
          <a:noFill/>
        </p:spPr>
        <p:txBody>
          <a:bodyPr wrap="square" rtlCol="0">
            <a:spAutoFit/>
          </a:bodyPr>
          <a:lstStyle/>
          <a:p>
            <a:pPr algn="r"/>
            <a:r>
              <a:rPr lang="en-US" sz="2400"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Center for Global Sustainability</a:t>
            </a:r>
          </a:p>
          <a:p>
            <a:pPr algn="r"/>
            <a:r>
              <a:rPr lang="en-US" sz="1600" b="1" dirty="0">
                <a:solidFill>
                  <a:srgbClr val="C00000"/>
                </a:solidFill>
                <a:latin typeface="Tahoma" panose="020B0604030504040204" pitchFamily="34" charset="0"/>
                <a:ea typeface="Tahoma" panose="020B0604030504040204" pitchFamily="34" charset="0"/>
                <a:cs typeface="Tahoma" panose="020B0604030504040204" pitchFamily="34" charset="0"/>
              </a:rPr>
              <a:t>Analytics for Ambition | Collective Action</a:t>
            </a:r>
          </a:p>
        </p:txBody>
      </p:sp>
    </p:spTree>
    <p:extLst>
      <p:ext uri="{BB962C8B-B14F-4D97-AF65-F5344CB8AC3E}">
        <p14:creationId xmlns:p14="http://schemas.microsoft.com/office/powerpoint/2010/main" val="1744170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1" y="260349"/>
            <a:ext cx="10896600" cy="999833"/>
          </a:xfrm>
          <a:prstGeom prst="rect">
            <a:avLst/>
          </a:prstGeom>
        </p:spPr>
        <p:txBody>
          <a:bodyPr>
            <a:no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800A5439-CDBC-B54C-85D1-18FB3090A0A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41062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1" y="260349"/>
            <a:ext cx="10896600" cy="999833"/>
          </a:xfrm>
          <a:prstGeom prst="rect">
            <a:avLst/>
          </a:prstGeom>
        </p:spPr>
        <p:txBody>
          <a:bodyPr>
            <a:noAutofit/>
          </a:bodyPr>
          <a:lstStyle>
            <a:lvl1pPr>
              <a:defRPr b="1"/>
            </a:lvl1pPr>
          </a:lstStyle>
          <a:p>
            <a:r>
              <a:rPr lang="en-US" dirty="0"/>
              <a:t>Click to edit Master title style</a:t>
            </a:r>
          </a:p>
        </p:txBody>
      </p:sp>
      <p:sp>
        <p:nvSpPr>
          <p:cNvPr id="3" name="Footer Placeholder 2">
            <a:extLst>
              <a:ext uri="{FF2B5EF4-FFF2-40B4-BE49-F238E27FC236}">
                <a16:creationId xmlns:a16="http://schemas.microsoft.com/office/drawing/2014/main" id="{AA768981-4A34-F24C-9F47-964CF365EEF2}"/>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0094349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30"/>
          <p:cNvSpPr/>
          <p:nvPr/>
        </p:nvSpPr>
        <p:spPr>
          <a:xfrm>
            <a:off x="-2313" y="2507"/>
            <a:ext cx="476250" cy="6858000"/>
          </a:xfrm>
          <a:prstGeom prst="rect">
            <a:avLst/>
          </a:prstGeom>
          <a:solidFill>
            <a:srgbClr val="B30D1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 name="Google Shape;12;p30" descr="Flag of Maryland.svg"/>
          <p:cNvPicPr preferRelativeResize="0"/>
          <p:nvPr/>
        </p:nvPicPr>
        <p:blipFill rotWithShape="1">
          <a:blip r:embed="rId7">
            <a:alphaModFix/>
          </a:blip>
          <a:srcRect/>
          <a:stretch/>
        </p:blipFill>
        <p:spPr>
          <a:xfrm rot="5400000">
            <a:off x="-480706" y="5903469"/>
            <a:ext cx="1433036" cy="476026"/>
          </a:xfrm>
          <a:prstGeom prst="rect">
            <a:avLst/>
          </a:prstGeom>
          <a:noFill/>
          <a:ln>
            <a:noFill/>
          </a:ln>
        </p:spPr>
      </p:pic>
      <p:pic>
        <p:nvPicPr>
          <p:cNvPr id="13" name="Google Shape;13;p30" descr="Flag of Maryland.svg"/>
          <p:cNvPicPr preferRelativeResize="0"/>
          <p:nvPr/>
        </p:nvPicPr>
        <p:blipFill rotWithShape="1">
          <a:blip r:embed="rId7">
            <a:alphaModFix/>
          </a:blip>
          <a:srcRect/>
          <a:stretch/>
        </p:blipFill>
        <p:spPr>
          <a:xfrm rot="-5400000">
            <a:off x="-480706" y="482371"/>
            <a:ext cx="1433036" cy="476026"/>
          </a:xfrm>
          <a:prstGeom prst="rect">
            <a:avLst/>
          </a:prstGeom>
          <a:noFill/>
          <a:ln>
            <a:noFill/>
          </a:ln>
        </p:spPr>
      </p:pic>
      <p:sp>
        <p:nvSpPr>
          <p:cNvPr id="14" name="Google Shape;1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3200"/>
              <a:buFont typeface="Tahoma"/>
              <a:buNone/>
              <a:defRPr sz="3200" b="1" i="0" u="none" strike="noStrike" cap="non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3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46923797"/>
      </p:ext>
    </p:extLst>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8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467650"/>
            <a:ext cx="10896600" cy="49984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2313" y="2507"/>
            <a:ext cx="476250" cy="6858000"/>
          </a:xfrm>
          <a:prstGeom prst="rect">
            <a:avLst/>
          </a:prstGeom>
          <a:solidFill>
            <a:srgbClr val="B30D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6" name="Picture 2" descr="Flag of Maryland.svg"/>
          <p:cNvPicPr>
            <a:picLocks noChangeAspect="1" noChangeArrowheads="1"/>
          </p:cNvPicPr>
          <p:nvPr userDrawn="1"/>
        </p:nvPicPr>
        <p:blipFill rotWithShape="1">
          <a:blip r:embed="rId7">
            <a:extLst>
              <a:ext uri="{28A0092B-C50C-407E-A947-70E740481C1C}">
                <a14:useLocalDpi xmlns:a14="http://schemas.microsoft.com/office/drawing/2010/main"/>
              </a:ext>
            </a:extLst>
          </a:blip>
          <a:srcRect/>
          <a:stretch/>
        </p:blipFill>
        <p:spPr bwMode="auto">
          <a:xfrm rot="5400000">
            <a:off x="-480706" y="5903469"/>
            <a:ext cx="1433036" cy="476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lag of Maryland.svg"/>
          <p:cNvPicPr>
            <a:picLocks noChangeAspect="1" noChangeArrowheads="1"/>
          </p:cNvPicPr>
          <p:nvPr userDrawn="1"/>
        </p:nvPicPr>
        <p:blipFill rotWithShape="1">
          <a:blip r:embed="rId7">
            <a:extLst>
              <a:ext uri="{28A0092B-C50C-407E-A947-70E740481C1C}">
                <a14:useLocalDpi xmlns:a14="http://schemas.microsoft.com/office/drawing/2010/main"/>
              </a:ext>
            </a:extLst>
          </a:blip>
          <a:srcRect/>
          <a:stretch/>
        </p:blipFill>
        <p:spPr bwMode="auto">
          <a:xfrm rot="16200000">
            <a:off x="-480706" y="482371"/>
            <a:ext cx="1433036" cy="47602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Placeholder 3">
            <a:extLst>
              <a:ext uri="{FF2B5EF4-FFF2-40B4-BE49-F238E27FC236}">
                <a16:creationId xmlns:a16="http://schemas.microsoft.com/office/drawing/2014/main" id="{FA4E52AD-A367-7642-9ECA-7C3F6087CA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8" name="Footer Placeholder 7">
            <a:extLst>
              <a:ext uri="{FF2B5EF4-FFF2-40B4-BE49-F238E27FC236}">
                <a16:creationId xmlns:a16="http://schemas.microsoft.com/office/drawing/2014/main" id="{F3A1B56F-3CA5-C946-BAC6-B17FCA9EE3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 name="Slide Number Placeholder 5">
            <a:extLst>
              <a:ext uri="{FF2B5EF4-FFF2-40B4-BE49-F238E27FC236}">
                <a16:creationId xmlns:a16="http://schemas.microsoft.com/office/drawing/2014/main" id="{4E977F0B-B5DF-0940-A037-E4B0B74746F4}"/>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BEE8F4-40B4-9049-879E-43350E110336}" type="slidenum">
              <a:rPr lang="en-US" smtClean="0">
                <a:solidFill>
                  <a:prstClr val="black">
                    <a:tint val="75000"/>
                  </a:prstClr>
                </a:solidFill>
                <a:latin typeface="Calibri" panose="020F0502020204030204"/>
              </a: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28467628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sldNum="0" hdr="0" ftr="0" dt="0"/>
  <p:txStyles>
    <p:titleStyle>
      <a:lvl1pPr algn="l" defTabSz="914400" rtl="0" eaLnBrk="1" latinLnBrk="0" hangingPunct="1">
        <a:lnSpc>
          <a:spcPct val="100000"/>
        </a:lnSpc>
        <a:spcBef>
          <a:spcPct val="0"/>
        </a:spcBef>
        <a:buNone/>
        <a:defRPr sz="3200" b="1"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7890" name="Picture 8"/>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5414" y="0"/>
            <a:ext cx="12181172" cy="6858000"/>
          </a:xfrm>
          <a:prstGeom prst="rect">
            <a:avLst/>
          </a:prstGeom>
          <a:noFill/>
          <a:ln w="9525">
            <a:noFill/>
            <a:miter lim="800000"/>
            <a:headEnd/>
            <a:tailEnd/>
          </a:ln>
        </p:spPr>
      </p:pic>
      <p:sp>
        <p:nvSpPr>
          <p:cNvPr id="105481" name="Rectangle 9"/>
          <p:cNvSpPr>
            <a:spLocks noGrp="1" noChangeArrowheads="1"/>
          </p:cNvSpPr>
          <p:nvPr>
            <p:ph type="ftr" sz="quarter" idx="3"/>
          </p:nvPr>
        </p:nvSpPr>
        <p:spPr bwMode="auto">
          <a:xfrm>
            <a:off x="4544484" y="6516689"/>
            <a:ext cx="3860800" cy="3206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a:solidFill>
                  <a:srgbClr val="000000"/>
                </a:solidFill>
                <a:latin typeface="Arial" pitchFamily="34" charset="0"/>
                <a:cs typeface="Arial" pitchFamily="34" charset="0"/>
              </a:defRPr>
            </a:lvl1pPr>
          </a:lstStyle>
          <a:p>
            <a:pPr fontAlgn="base">
              <a:spcBef>
                <a:spcPct val="0"/>
              </a:spcBef>
              <a:spcAft>
                <a:spcPct val="0"/>
              </a:spcAft>
              <a:defRPr/>
            </a:pPr>
            <a:endParaRPr lang="en-US" dirty="0"/>
          </a:p>
        </p:txBody>
      </p:sp>
      <p:sp>
        <p:nvSpPr>
          <p:cNvPr id="105482" name="Rectangle 10"/>
          <p:cNvSpPr>
            <a:spLocks noGrp="1" noChangeArrowheads="1"/>
          </p:cNvSpPr>
          <p:nvPr>
            <p:ph type="sldNum" sz="quarter" idx="4"/>
          </p:nvPr>
        </p:nvSpPr>
        <p:spPr bwMode="auto">
          <a:xfrm>
            <a:off x="8688918" y="6516689"/>
            <a:ext cx="2889249" cy="3206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1000">
                <a:solidFill>
                  <a:srgbClr val="000000"/>
                </a:solidFill>
                <a:latin typeface="Arial" pitchFamily="34" charset="0"/>
                <a:cs typeface="Arial" pitchFamily="34" charset="0"/>
              </a:defRPr>
            </a:lvl1pPr>
          </a:lstStyle>
          <a:p>
            <a:pPr fontAlgn="base">
              <a:spcBef>
                <a:spcPct val="0"/>
              </a:spcBef>
              <a:spcAft>
                <a:spcPct val="0"/>
              </a:spcAft>
              <a:defRPr/>
            </a:pPr>
            <a:fld id="{0CCA0B88-0A52-4D2E-93D1-C5B7E15B7FE4}" type="slidenum">
              <a:rPr lang="en-US" smtClean="0"/>
              <a:pPr fontAlgn="base">
                <a:spcBef>
                  <a:spcPct val="0"/>
                </a:spcBef>
                <a:spcAft>
                  <a:spcPct val="0"/>
                </a:spcAft>
                <a:defRPr/>
              </a:pPr>
              <a:t>‹#›</a:t>
            </a:fld>
            <a:r>
              <a:rPr lang="en-US"/>
              <a:t>, date</a:t>
            </a:r>
            <a:endParaRPr lang="en-US" dirty="0"/>
          </a:p>
        </p:txBody>
      </p:sp>
      <p:sp>
        <p:nvSpPr>
          <p:cNvPr id="37893" name="Rectangle 11"/>
          <p:cNvSpPr>
            <a:spLocks noGrp="1" noChangeArrowheads="1"/>
          </p:cNvSpPr>
          <p:nvPr>
            <p:ph type="title"/>
          </p:nvPr>
        </p:nvSpPr>
        <p:spPr bwMode="auto">
          <a:xfrm>
            <a:off x="912284" y="455613"/>
            <a:ext cx="10663767"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sp>
        <p:nvSpPr>
          <p:cNvPr id="37894" name="Rectangle 12"/>
          <p:cNvSpPr>
            <a:spLocks noGrp="1" noChangeArrowheads="1"/>
          </p:cNvSpPr>
          <p:nvPr>
            <p:ph type="body" idx="1"/>
          </p:nvPr>
        </p:nvSpPr>
        <p:spPr bwMode="auto">
          <a:xfrm>
            <a:off x="912284" y="1600201"/>
            <a:ext cx="10663767" cy="45259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554199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rtl="0" eaLnBrk="0" fontAlgn="base" hangingPunct="0">
        <a:spcBef>
          <a:spcPct val="0"/>
        </a:spcBef>
        <a:spcAft>
          <a:spcPct val="0"/>
        </a:spcAft>
        <a:defRPr sz="4000">
          <a:solidFill>
            <a:srgbClr val="000000"/>
          </a:solidFill>
          <a:latin typeface="Arial" pitchFamily="34" charset="0"/>
          <a:ea typeface="+mj-ea"/>
          <a:cs typeface="Arial" pitchFamily="34" charset="0"/>
        </a:defRPr>
      </a:lvl1pPr>
      <a:lvl2pPr algn="l" rtl="0" eaLnBrk="0" fontAlgn="base" hangingPunct="0">
        <a:spcBef>
          <a:spcPct val="0"/>
        </a:spcBef>
        <a:spcAft>
          <a:spcPct val="0"/>
        </a:spcAft>
        <a:defRPr sz="4000">
          <a:solidFill>
            <a:srgbClr val="003399"/>
          </a:solidFill>
          <a:latin typeface="Arial Narrow" pitchFamily="34" charset="0"/>
        </a:defRPr>
      </a:lvl2pPr>
      <a:lvl3pPr algn="l" rtl="0" eaLnBrk="0" fontAlgn="base" hangingPunct="0">
        <a:spcBef>
          <a:spcPct val="0"/>
        </a:spcBef>
        <a:spcAft>
          <a:spcPct val="0"/>
        </a:spcAft>
        <a:defRPr sz="4000">
          <a:solidFill>
            <a:srgbClr val="003399"/>
          </a:solidFill>
          <a:latin typeface="Arial Narrow" pitchFamily="34" charset="0"/>
        </a:defRPr>
      </a:lvl3pPr>
      <a:lvl4pPr algn="l" rtl="0" eaLnBrk="0" fontAlgn="base" hangingPunct="0">
        <a:spcBef>
          <a:spcPct val="0"/>
        </a:spcBef>
        <a:spcAft>
          <a:spcPct val="0"/>
        </a:spcAft>
        <a:defRPr sz="4000">
          <a:solidFill>
            <a:srgbClr val="003399"/>
          </a:solidFill>
          <a:latin typeface="Arial Narrow" pitchFamily="34" charset="0"/>
        </a:defRPr>
      </a:lvl4pPr>
      <a:lvl5pPr algn="l" rtl="0" eaLnBrk="0" fontAlgn="base" hangingPunct="0">
        <a:spcBef>
          <a:spcPct val="0"/>
        </a:spcBef>
        <a:spcAft>
          <a:spcPct val="0"/>
        </a:spcAft>
        <a:defRPr sz="4000">
          <a:solidFill>
            <a:srgbClr val="003399"/>
          </a:solidFill>
          <a:latin typeface="Arial Narrow" pitchFamily="34" charset="0"/>
        </a:defRPr>
      </a:lvl5pPr>
      <a:lvl6pPr marL="457200" algn="l" rtl="0" fontAlgn="base">
        <a:spcBef>
          <a:spcPct val="0"/>
        </a:spcBef>
        <a:spcAft>
          <a:spcPct val="0"/>
        </a:spcAft>
        <a:defRPr sz="4000">
          <a:solidFill>
            <a:srgbClr val="003399"/>
          </a:solidFill>
          <a:latin typeface="Arial Narrow" pitchFamily="34" charset="0"/>
        </a:defRPr>
      </a:lvl6pPr>
      <a:lvl7pPr marL="914400" algn="l" rtl="0" fontAlgn="base">
        <a:spcBef>
          <a:spcPct val="0"/>
        </a:spcBef>
        <a:spcAft>
          <a:spcPct val="0"/>
        </a:spcAft>
        <a:defRPr sz="4000">
          <a:solidFill>
            <a:srgbClr val="003399"/>
          </a:solidFill>
          <a:latin typeface="Arial Narrow" pitchFamily="34" charset="0"/>
        </a:defRPr>
      </a:lvl7pPr>
      <a:lvl8pPr marL="1371600" algn="l" rtl="0" fontAlgn="base">
        <a:spcBef>
          <a:spcPct val="0"/>
        </a:spcBef>
        <a:spcAft>
          <a:spcPct val="0"/>
        </a:spcAft>
        <a:defRPr sz="4000">
          <a:solidFill>
            <a:srgbClr val="003399"/>
          </a:solidFill>
          <a:latin typeface="Arial Narrow" pitchFamily="34" charset="0"/>
        </a:defRPr>
      </a:lvl8pPr>
      <a:lvl9pPr marL="1828800" algn="l" rtl="0" fontAlgn="base">
        <a:spcBef>
          <a:spcPct val="0"/>
        </a:spcBef>
        <a:spcAft>
          <a:spcPct val="0"/>
        </a:spcAft>
        <a:defRPr sz="4000">
          <a:solidFill>
            <a:srgbClr val="003399"/>
          </a:solidFill>
          <a:latin typeface="Arial Narrow" pitchFamily="34" charset="0"/>
        </a:defRPr>
      </a:lvl9pPr>
    </p:titleStyle>
    <p:bodyStyle>
      <a:lvl1pPr marL="342900" indent="-342900" algn="l" rtl="0" eaLnBrk="0" fontAlgn="base" hangingPunct="0">
        <a:spcBef>
          <a:spcPct val="20000"/>
        </a:spcBef>
        <a:spcAft>
          <a:spcPct val="0"/>
        </a:spcAft>
        <a:buChar char="•"/>
        <a:defRPr sz="3200">
          <a:solidFill>
            <a:srgbClr val="000000"/>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3200">
          <a:solidFill>
            <a:srgbClr val="000000"/>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3200">
          <a:solidFill>
            <a:srgbClr val="000000"/>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3200">
          <a:solidFill>
            <a:srgbClr val="000000"/>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3200">
          <a:solidFill>
            <a:srgbClr val="000000"/>
          </a:solidFill>
          <a:latin typeface="Arial" pitchFamily="34" charset="0"/>
          <a:cs typeface="Arial" pitchFamily="34" charset="0"/>
        </a:defRPr>
      </a:lvl5pPr>
      <a:lvl6pPr marL="2514600" indent="-228600" algn="l" rtl="0" fontAlgn="base">
        <a:spcBef>
          <a:spcPct val="20000"/>
        </a:spcBef>
        <a:spcAft>
          <a:spcPct val="0"/>
        </a:spcAft>
        <a:buChar char="»"/>
        <a:defRPr sz="3200">
          <a:solidFill>
            <a:srgbClr val="003399"/>
          </a:solidFill>
          <a:latin typeface="+mn-lt"/>
        </a:defRPr>
      </a:lvl6pPr>
      <a:lvl7pPr marL="2971800" indent="-228600" algn="l" rtl="0" fontAlgn="base">
        <a:spcBef>
          <a:spcPct val="20000"/>
        </a:spcBef>
        <a:spcAft>
          <a:spcPct val="0"/>
        </a:spcAft>
        <a:buChar char="»"/>
        <a:defRPr sz="3200">
          <a:solidFill>
            <a:srgbClr val="003399"/>
          </a:solidFill>
          <a:latin typeface="+mn-lt"/>
        </a:defRPr>
      </a:lvl7pPr>
      <a:lvl8pPr marL="3429000" indent="-228600" algn="l" rtl="0" fontAlgn="base">
        <a:spcBef>
          <a:spcPct val="20000"/>
        </a:spcBef>
        <a:spcAft>
          <a:spcPct val="0"/>
        </a:spcAft>
        <a:buChar char="»"/>
        <a:defRPr sz="3200">
          <a:solidFill>
            <a:srgbClr val="003399"/>
          </a:solidFill>
          <a:latin typeface="+mn-lt"/>
        </a:defRPr>
      </a:lvl8pPr>
      <a:lvl9pPr marL="3886200" indent="-228600" algn="l" rtl="0" fontAlgn="base">
        <a:spcBef>
          <a:spcPct val="20000"/>
        </a:spcBef>
        <a:spcAft>
          <a:spcPct val="0"/>
        </a:spcAft>
        <a:buChar char="»"/>
        <a:defRPr sz="3200">
          <a:solidFill>
            <a:srgbClr val="00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AC0A1E-779B-B84C-8BB1-1D3F18B3DD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AE6ECE-5FA0-0B43-8DB9-85D584408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91A66C-28E1-7D42-8D9C-2B06131963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7/28/20</a:t>
            </a:r>
          </a:p>
        </p:txBody>
      </p:sp>
      <p:sp>
        <p:nvSpPr>
          <p:cNvPr id="5" name="Footer Placeholder 4">
            <a:extLst>
              <a:ext uri="{FF2B5EF4-FFF2-40B4-BE49-F238E27FC236}">
                <a16:creationId xmlns:a16="http://schemas.microsoft.com/office/drawing/2014/main" id="{867516BD-28FA-7645-AC0C-94EF1E567E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Center for Global Sustainability, University of Maryland</a:t>
            </a:r>
          </a:p>
        </p:txBody>
      </p:sp>
      <p:sp>
        <p:nvSpPr>
          <p:cNvPr id="6" name="Slide Number Placeholder 5">
            <a:extLst>
              <a:ext uri="{FF2B5EF4-FFF2-40B4-BE49-F238E27FC236}">
                <a16:creationId xmlns:a16="http://schemas.microsoft.com/office/drawing/2014/main" id="{3DF45FB7-E438-1047-8A1A-BAF22190E9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EE8F4-40B4-9049-879E-43350E110336}" type="slidenum">
              <a:rPr lang="en-US" smtClean="0"/>
              <a:t>‹#›</a:t>
            </a:fld>
            <a:endParaRPr lang="en-US"/>
          </a:p>
        </p:txBody>
      </p:sp>
    </p:spTree>
    <p:extLst>
      <p:ext uri="{BB962C8B-B14F-4D97-AF65-F5344CB8AC3E}">
        <p14:creationId xmlns:p14="http://schemas.microsoft.com/office/powerpoint/2010/main" val="201573937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mf.stanford.edu/"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data.ene.iiasa.ac.at/ar6/#/workspac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data.ene.iiasa.ac.at/ar6/#/workspac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hyperlink" Target="https://data.ene.iiasa.ac.at/ar6/#/workspace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hyperlink" Target="https://data.ene.iiasa.ac.at/ar6/#/workspac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ata.ene.iiasa.ac.at/iamc-1.5c-explorer/#/workspaces" TargetMode="External"/><Relationship Id="rId2" Type="http://schemas.openxmlformats.org/officeDocument/2006/relationships/hyperlink" Target="https://data.ene.iiasa.ac.at/ar6/#/workspaces"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Tahoma"/>
              <a:buNone/>
            </a:pPr>
            <a:r>
              <a:rPr lang="en-US" sz="4400" dirty="0"/>
              <a:t>Multi-model Comparison</a:t>
            </a:r>
            <a:endParaRPr sz="3600" dirty="0"/>
          </a:p>
        </p:txBody>
      </p:sp>
      <p:sp>
        <p:nvSpPr>
          <p:cNvPr id="135" name="Google Shape;135;p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888888"/>
              </a:buClr>
              <a:buSzPts val="2400"/>
              <a:buNone/>
            </a:pPr>
            <a:r>
              <a:rPr lang="en-US" dirty="0"/>
              <a:t>PLCY-798K</a:t>
            </a:r>
            <a:endParaRPr dirty="0"/>
          </a:p>
          <a:p>
            <a:pPr marL="0" lvl="0" indent="0" algn="ctr" rtl="0">
              <a:lnSpc>
                <a:spcPct val="90000"/>
              </a:lnSpc>
              <a:spcBef>
                <a:spcPts val="1000"/>
              </a:spcBef>
              <a:spcAft>
                <a:spcPts val="0"/>
              </a:spcAft>
              <a:buClr>
                <a:srgbClr val="888888"/>
              </a:buClr>
              <a:buSzPts val="2400"/>
              <a:buNone/>
            </a:pPr>
            <a:r>
              <a:rPr lang="en-US" dirty="0"/>
              <a:t>Integrated Human-Earth System Modeling and Policy Assessment</a:t>
            </a:r>
            <a:endParaRPr dirty="0"/>
          </a:p>
          <a:p>
            <a:pPr marL="0" lvl="0" indent="0" algn="ctr" rtl="0">
              <a:lnSpc>
                <a:spcPct val="90000"/>
              </a:lnSpc>
              <a:spcBef>
                <a:spcPts val="1000"/>
              </a:spcBef>
              <a:spcAft>
                <a:spcPts val="0"/>
              </a:spcAft>
              <a:buClr>
                <a:srgbClr val="888888"/>
              </a:buClr>
              <a:buSzPts val="2400"/>
              <a:buNone/>
            </a:pPr>
            <a:r>
              <a:rPr lang="en-US" dirty="0"/>
              <a:t>March 29, 2023</a:t>
            </a:r>
            <a:endParaRPr dirty="0"/>
          </a:p>
          <a:p>
            <a:pPr marL="0" lvl="0" indent="0" algn="ctr" rtl="0">
              <a:lnSpc>
                <a:spcPct val="90000"/>
              </a:lnSpc>
              <a:spcBef>
                <a:spcPts val="1000"/>
              </a:spcBef>
              <a:spcAft>
                <a:spcPts val="0"/>
              </a:spcAft>
              <a:buClr>
                <a:srgbClr val="888888"/>
              </a:buClr>
              <a:buSzPts val="2400"/>
              <a:buNone/>
            </a:pPr>
            <a:endParaRPr dirty="0"/>
          </a:p>
        </p:txBody>
      </p:sp>
      <p:pic>
        <p:nvPicPr>
          <p:cNvPr id="136" name="Google Shape;136;p1" descr="Screen Shot 2015-08-31 at 1.17.32 PM.png"/>
          <p:cNvPicPr preferRelativeResize="0"/>
          <p:nvPr/>
        </p:nvPicPr>
        <p:blipFill rotWithShape="1">
          <a:blip r:embed="rId3">
            <a:alphaModFix/>
          </a:blip>
          <a:srcRect/>
          <a:stretch/>
        </p:blipFill>
        <p:spPr>
          <a:xfrm>
            <a:off x="7869382" y="469179"/>
            <a:ext cx="4322618" cy="12405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Model </a:t>
            </a:r>
            <a:r>
              <a:rPr lang="en-US" dirty="0" err="1"/>
              <a:t>Intercomparison</a:t>
            </a:r>
            <a:endParaRPr lang="en-US" dirty="0"/>
          </a:p>
        </p:txBody>
      </p:sp>
      <p:sp>
        <p:nvSpPr>
          <p:cNvPr id="3" name="Content Placeholder 2"/>
          <p:cNvSpPr>
            <a:spLocks noGrp="1"/>
          </p:cNvSpPr>
          <p:nvPr>
            <p:ph type="body" idx="1"/>
          </p:nvPr>
        </p:nvSpPr>
        <p:spPr/>
        <p:txBody>
          <a:bodyPr>
            <a:normAutofit fontScale="92500" lnSpcReduction="20000"/>
          </a:bodyPr>
          <a:lstStyle/>
          <a:p>
            <a:r>
              <a:rPr lang="en-US" i="1" dirty="0"/>
              <a:t>A question</a:t>
            </a:r>
          </a:p>
          <a:p>
            <a:r>
              <a:rPr lang="en-US" i="1" dirty="0"/>
              <a:t>Models</a:t>
            </a:r>
          </a:p>
          <a:p>
            <a:r>
              <a:rPr lang="en-US" i="1" dirty="0"/>
              <a:t>Scenario design</a:t>
            </a:r>
          </a:p>
          <a:p>
            <a:r>
              <a:rPr lang="en-US" dirty="0"/>
              <a:t>Funders</a:t>
            </a:r>
          </a:p>
          <a:p>
            <a:r>
              <a:rPr lang="en-US" dirty="0"/>
              <a:t>Steering committee</a:t>
            </a:r>
          </a:p>
          <a:p>
            <a:r>
              <a:rPr lang="en-US" dirty="0"/>
              <a:t>A schedule</a:t>
            </a:r>
          </a:p>
          <a:p>
            <a:r>
              <a:rPr lang="en-US" dirty="0"/>
              <a:t>A facility to collect data</a:t>
            </a:r>
          </a:p>
          <a:p>
            <a:r>
              <a:rPr lang="en-US" dirty="0"/>
              <a:t>A process for producing comparison charts to compare models</a:t>
            </a:r>
          </a:p>
          <a:p>
            <a:r>
              <a:rPr lang="en-US" dirty="0"/>
              <a:t>Meetings for discussion of results</a:t>
            </a:r>
          </a:p>
          <a:p>
            <a:r>
              <a:rPr lang="en-US" dirty="0"/>
              <a:t>Time to allow teams to make improvements and adjust</a:t>
            </a:r>
          </a:p>
          <a:p>
            <a:r>
              <a:rPr lang="en-US" dirty="0"/>
              <a:t>A process for getting the results published</a:t>
            </a:r>
          </a:p>
          <a:p>
            <a:endParaRPr lang="en-US" dirty="0"/>
          </a:p>
          <a:p>
            <a:endParaRPr lang="en-US" dirty="0"/>
          </a:p>
        </p:txBody>
      </p:sp>
    </p:spTree>
    <p:extLst>
      <p:ext uri="{BB962C8B-B14F-4D97-AF65-F5344CB8AC3E}">
        <p14:creationId xmlns:p14="http://schemas.microsoft.com/office/powerpoint/2010/main" val="4127850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and Types of IAM Modeling </a:t>
            </a:r>
            <a:r>
              <a:rPr lang="en-US" dirty="0" err="1"/>
              <a:t>Intercomparison</a:t>
            </a:r>
            <a:endParaRPr lang="en-US" dirty="0"/>
          </a:p>
        </p:txBody>
      </p:sp>
      <p:sp>
        <p:nvSpPr>
          <p:cNvPr id="3" name="Content Placeholder 2"/>
          <p:cNvSpPr>
            <a:spLocks noGrp="1"/>
          </p:cNvSpPr>
          <p:nvPr>
            <p:ph type="body" idx="1"/>
          </p:nvPr>
        </p:nvSpPr>
        <p:spPr>
          <a:xfrm>
            <a:off x="838201" y="1260182"/>
            <a:ext cx="6887816" cy="5447264"/>
          </a:xfrm>
        </p:spPr>
        <p:txBody>
          <a:bodyPr>
            <a:noAutofit/>
          </a:bodyPr>
          <a:lstStyle/>
          <a:p>
            <a:pPr marL="0" indent="0">
              <a:spcBef>
                <a:spcPts val="0"/>
              </a:spcBef>
              <a:spcAft>
                <a:spcPts val="600"/>
              </a:spcAft>
              <a:buNone/>
            </a:pPr>
            <a:r>
              <a:rPr lang="en-US" sz="1600" b="1" dirty="0"/>
              <a:t>Energy Modeling Forum </a:t>
            </a:r>
            <a:r>
              <a:rPr lang="en-US" sz="1600" b="1" dirty="0">
                <a:hlinkClick r:id="rId3"/>
              </a:rPr>
              <a:t>https://emf.stanford.edu/</a:t>
            </a:r>
            <a:r>
              <a:rPr lang="en-US" sz="1600" b="1" dirty="0"/>
              <a:t> </a:t>
            </a:r>
          </a:p>
          <a:p>
            <a:pPr>
              <a:spcBef>
                <a:spcPts val="0"/>
              </a:spcBef>
            </a:pPr>
            <a:r>
              <a:rPr lang="en-US" sz="1600" dirty="0"/>
              <a:t>EMF 37: Deep Decarbonization &amp; High Electrification Scenarios for North America</a:t>
            </a:r>
          </a:p>
          <a:p>
            <a:pPr>
              <a:spcBef>
                <a:spcPts val="0"/>
              </a:spcBef>
            </a:pPr>
            <a:r>
              <a:rPr lang="en-US" sz="1600" dirty="0"/>
              <a:t>EMF 36: Carbon Pricing After Paris (</a:t>
            </a:r>
            <a:r>
              <a:rPr lang="en-US" sz="1600" dirty="0" err="1"/>
              <a:t>CarPri</a:t>
            </a:r>
            <a:r>
              <a:rPr lang="en-US" sz="1600" dirty="0"/>
              <a:t>)</a:t>
            </a:r>
          </a:p>
          <a:p>
            <a:pPr>
              <a:spcBef>
                <a:spcPts val="0"/>
              </a:spcBef>
            </a:pPr>
            <a:r>
              <a:rPr lang="en-US" sz="1600" dirty="0"/>
              <a:t>EMF 35: Japan model intercomparison project (JMIP) on long-term climate policy</a:t>
            </a:r>
          </a:p>
          <a:p>
            <a:pPr>
              <a:spcBef>
                <a:spcPts val="0"/>
              </a:spcBef>
            </a:pPr>
            <a:r>
              <a:rPr lang="en-US" sz="1600" dirty="0"/>
              <a:t>EMF 34: North American Energy Trade and Integration</a:t>
            </a:r>
          </a:p>
          <a:p>
            <a:pPr>
              <a:spcBef>
                <a:spcPts val="0"/>
              </a:spcBef>
            </a:pPr>
            <a:endParaRPr lang="en-US" sz="1600" dirty="0"/>
          </a:p>
          <a:p>
            <a:pPr>
              <a:spcBef>
                <a:spcPts val="0"/>
              </a:spcBef>
            </a:pPr>
            <a:r>
              <a:rPr lang="en-US" sz="1600" dirty="0"/>
              <a:t>EMF 33: Bio-Energy and Land Use</a:t>
            </a:r>
          </a:p>
          <a:p>
            <a:pPr>
              <a:spcBef>
                <a:spcPts val="0"/>
              </a:spcBef>
            </a:pPr>
            <a:r>
              <a:rPr lang="en-US" sz="1600" dirty="0"/>
              <a:t>EMF 32: US GHG and Revenue Recycling Scenarios</a:t>
            </a:r>
          </a:p>
          <a:p>
            <a:pPr>
              <a:spcBef>
                <a:spcPts val="0"/>
              </a:spcBef>
            </a:pPr>
            <a:r>
              <a:rPr lang="en-US" sz="1600" dirty="0"/>
              <a:t>EMF 31: North American Natural Gas Markets in Transition</a:t>
            </a:r>
          </a:p>
          <a:p>
            <a:pPr>
              <a:spcBef>
                <a:spcPts val="0"/>
              </a:spcBef>
            </a:pPr>
            <a:r>
              <a:rPr lang="en-US" sz="1600" dirty="0"/>
              <a:t>EMF 30: Short Lived Climate Forcers / Air Quality</a:t>
            </a:r>
          </a:p>
          <a:p>
            <a:pPr>
              <a:spcBef>
                <a:spcPts val="0"/>
              </a:spcBef>
            </a:pPr>
            <a:r>
              <a:rPr lang="en-US" sz="1600" dirty="0"/>
              <a:t>EMF 29: The Role of Border Carbon Adjustment in Unilateral Climate Policy</a:t>
            </a:r>
          </a:p>
          <a:p>
            <a:pPr>
              <a:spcBef>
                <a:spcPts val="0"/>
              </a:spcBef>
            </a:pPr>
            <a:r>
              <a:rPr lang="en-US" sz="1600" dirty="0"/>
              <a:t>EMF 27: Global Model Comparison Exercise</a:t>
            </a:r>
          </a:p>
          <a:p>
            <a:pPr>
              <a:spcBef>
                <a:spcPts val="0"/>
              </a:spcBef>
            </a:pPr>
            <a:r>
              <a:rPr lang="en-US" sz="1600" dirty="0"/>
              <a:t>EMF 24: U.S. Technology and Climate Policy Strategies</a:t>
            </a:r>
          </a:p>
          <a:p>
            <a:pPr>
              <a:spcBef>
                <a:spcPts val="0"/>
              </a:spcBef>
            </a:pPr>
            <a:r>
              <a:rPr lang="en-US" sz="1600" dirty="0"/>
              <a:t>EMF 22: Climate Change Control Scenarios</a:t>
            </a:r>
          </a:p>
          <a:p>
            <a:pPr>
              <a:spcBef>
                <a:spcPts val="0"/>
              </a:spcBef>
            </a:pPr>
            <a:r>
              <a:rPr lang="en-US" sz="1600" dirty="0"/>
              <a:t>EMF 21: Multi-Gas Mitigation and Climate Change</a:t>
            </a:r>
          </a:p>
          <a:p>
            <a:pPr>
              <a:spcBef>
                <a:spcPts val="0"/>
              </a:spcBef>
            </a:pPr>
            <a:r>
              <a:rPr lang="en-US" sz="1600" dirty="0"/>
              <a:t>EMF 19: Climate Change: Technology Strategies and International Trade</a:t>
            </a:r>
          </a:p>
          <a:p>
            <a:pPr>
              <a:spcBef>
                <a:spcPts val="0"/>
              </a:spcBef>
            </a:pPr>
            <a:r>
              <a:rPr lang="en-US" sz="1600" dirty="0"/>
              <a:t>EMF 16: The Costs of the Kyoto Protocol</a:t>
            </a:r>
          </a:p>
          <a:p>
            <a:pPr>
              <a:spcBef>
                <a:spcPts val="0"/>
              </a:spcBef>
            </a:pPr>
            <a:r>
              <a:rPr lang="en-US" sz="1600" dirty="0"/>
              <a:t>EMF 1: Energy and the Economy (1977)</a:t>
            </a:r>
          </a:p>
        </p:txBody>
      </p:sp>
      <p:sp>
        <p:nvSpPr>
          <p:cNvPr id="4" name="TextBox 3"/>
          <p:cNvSpPr txBox="1"/>
          <p:nvPr/>
        </p:nvSpPr>
        <p:spPr>
          <a:xfrm>
            <a:off x="8085623" y="1260182"/>
            <a:ext cx="3776869"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European Studies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AMPERE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COMMIT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ENGAGE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CD-LINKS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NDC-ASPECTS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ADVANCE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prstClr val="black"/>
                </a:solidFill>
                <a:latin typeface="Arial" panose="020B0604020202020204" pitchFamily="34" charset="0"/>
                <a:ea typeface="+mn-ea"/>
                <a:cs typeface="Arial" panose="020B0604020202020204" pitchFamily="34" charset="0"/>
              </a:rPr>
              <a:t>ELEVATE…</a:t>
            </a:r>
            <a:endParaRPr lang="en-US" sz="1600" dirty="0">
              <a:solidFill>
                <a:prstClr val="black"/>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600" b="1" dirty="0">
                <a:solidFill>
                  <a:prstClr val="black"/>
                </a:solidFill>
                <a:latin typeface="Arial" panose="020B0604020202020204" pitchFamily="34" charset="0"/>
                <a:cs typeface="Arial" panose="020B0604020202020204" pitchFamily="34" charset="0"/>
              </a:rPr>
              <a:t>Targeted Studies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Latin</a:t>
            </a:r>
            <a:r>
              <a:rPr kumimoji="0" lang="en-US" sz="1600" b="0"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American Modeling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noProof="0" dirty="0">
                <a:solidFill>
                  <a:prstClr val="black"/>
                </a:solidFill>
                <a:latin typeface="Arial" panose="020B0604020202020204" pitchFamily="34" charset="0"/>
                <a:cs typeface="Arial" panose="020B0604020202020204" pitchFamily="34" charset="0"/>
              </a:rPr>
              <a:t>Climate Change Science Program Scenarios</a:t>
            </a: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prstClr val="black"/>
                </a:solidFill>
                <a:latin typeface="Arial" panose="020B0604020202020204" pitchFamily="34" charset="0"/>
                <a:cs typeface="Arial" panose="020B0604020202020204" pitchFamily="34" charset="0"/>
              </a:rPr>
              <a:t>Asian Modeling Exercise….</a:t>
            </a:r>
          </a:p>
          <a:p>
            <a:pPr marR="0" lvl="0" algn="l" defTabSz="9144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600" b="1" dirty="0">
                <a:solidFill>
                  <a:prstClr val="black"/>
                </a:solidFill>
                <a:latin typeface="Arial" panose="020B0604020202020204" pitchFamily="34" charset="0"/>
                <a:cs typeface="Arial" panose="020B0604020202020204" pitchFamily="34" charset="0"/>
              </a:rPr>
              <a:t>Multi-Model Papers and Reports</a:t>
            </a:r>
          </a:p>
          <a:p>
            <a:pPr marR="0" lvl="0" algn="l" defTabSz="914400" rtl="0" eaLnBrk="1" fontAlgn="auto" latinLnBrk="0" hangingPunct="1">
              <a:lnSpc>
                <a:spcPct val="100000"/>
              </a:lnSpc>
              <a:spcBef>
                <a:spcPts val="0"/>
              </a:spcBef>
              <a:spcAft>
                <a:spcPts val="0"/>
              </a:spcAft>
              <a:buClrTx/>
              <a:buSzTx/>
              <a:tabLst/>
              <a:defRPr/>
            </a:pP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600" b="1" kern="1200" dirty="0">
                <a:solidFill>
                  <a:prstClr val="black"/>
                </a:solidFill>
                <a:latin typeface="Arial" panose="020B0604020202020204" pitchFamily="34" charset="0"/>
                <a:cs typeface="Arial" panose="020B0604020202020204" pitchFamily="34" charset="0"/>
              </a:rPr>
              <a:t>IPCC Assessment and Special Reports</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7375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ahoma"/>
              <a:buNone/>
            </a:pPr>
            <a:r>
              <a:rPr lang="en-US" dirty="0"/>
              <a:t>EMF 16 on the Costs of the Kyoto Protocol (1999)</a:t>
            </a:r>
            <a:endParaRPr dirty="0"/>
          </a:p>
        </p:txBody>
      </p:sp>
      <p:pic>
        <p:nvPicPr>
          <p:cNvPr id="72" name="Google Shape;72;p5"/>
          <p:cNvPicPr preferRelativeResize="0"/>
          <p:nvPr/>
        </p:nvPicPr>
        <p:blipFill rotWithShape="1">
          <a:blip r:embed="rId3">
            <a:alphaModFix/>
          </a:blip>
          <a:srcRect/>
          <a:stretch/>
        </p:blipFill>
        <p:spPr>
          <a:xfrm>
            <a:off x="904450" y="1127542"/>
            <a:ext cx="3478630" cy="5217945"/>
          </a:xfrm>
          <a:prstGeom prst="rect">
            <a:avLst/>
          </a:prstGeom>
          <a:noFill/>
          <a:ln>
            <a:noFill/>
          </a:ln>
        </p:spPr>
      </p:pic>
      <p:pic>
        <p:nvPicPr>
          <p:cNvPr id="73" name="Google Shape;73;p5"/>
          <p:cNvPicPr preferRelativeResize="0"/>
          <p:nvPr/>
        </p:nvPicPr>
        <p:blipFill rotWithShape="1">
          <a:blip r:embed="rId4">
            <a:alphaModFix/>
          </a:blip>
          <a:srcRect/>
          <a:stretch/>
        </p:blipFill>
        <p:spPr>
          <a:xfrm>
            <a:off x="4236262" y="1127542"/>
            <a:ext cx="3311047" cy="5236413"/>
          </a:xfrm>
          <a:prstGeom prst="rect">
            <a:avLst/>
          </a:prstGeom>
          <a:noFill/>
          <a:ln>
            <a:noFill/>
          </a:ln>
        </p:spPr>
      </p:pic>
      <p:pic>
        <p:nvPicPr>
          <p:cNvPr id="74" name="Google Shape;74;p5"/>
          <p:cNvPicPr preferRelativeResize="0"/>
          <p:nvPr/>
        </p:nvPicPr>
        <p:blipFill rotWithShape="1">
          <a:blip r:embed="rId5">
            <a:alphaModFix/>
          </a:blip>
          <a:srcRect/>
          <a:stretch/>
        </p:blipFill>
        <p:spPr>
          <a:xfrm>
            <a:off x="9254277" y="3736514"/>
            <a:ext cx="1374066" cy="2211971"/>
          </a:xfrm>
          <a:prstGeom prst="rect">
            <a:avLst/>
          </a:prstGeom>
          <a:noFill/>
          <a:ln w="9525" cap="flat" cmpd="sng">
            <a:solidFill>
              <a:schemeClr val="dk1"/>
            </a:solidFill>
            <a:prstDash val="solid"/>
            <a:round/>
            <a:headEnd type="none" w="sm" len="sm"/>
            <a:tailEnd type="none" w="sm" len="sm"/>
          </a:ln>
        </p:spPr>
      </p:pic>
      <p:sp>
        <p:nvSpPr>
          <p:cNvPr id="75" name="Google Shape;75;p5"/>
          <p:cNvSpPr txBox="1"/>
          <p:nvPr/>
        </p:nvSpPr>
        <p:spPr>
          <a:xfrm>
            <a:off x="8022273" y="1533780"/>
            <a:ext cx="3838074"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Arial" panose="020B0604020202020204" pitchFamily="34" charset="0"/>
                <a:ea typeface="Calibri"/>
                <a:cs typeface="Arial" panose="020B0604020202020204" pitchFamily="34" charset="0"/>
                <a:sym typeface="Calibri"/>
              </a:rPr>
              <a:t>Emissions Trading</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800"/>
              <a:buFont typeface="Arial"/>
              <a:buChar char="•"/>
            </a:pPr>
            <a:r>
              <a:rPr lang="en-US" sz="2800" dirty="0">
                <a:solidFill>
                  <a:schemeClr val="dk1"/>
                </a:solidFill>
                <a:latin typeface="Arial" panose="020B0604020202020204" pitchFamily="34" charset="0"/>
                <a:ea typeface="Calibri"/>
                <a:cs typeface="Arial" panose="020B0604020202020204" pitchFamily="34" charset="0"/>
                <a:sym typeface="Calibri"/>
              </a:rPr>
              <a:t>Economic Efficiency</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800"/>
              <a:buFont typeface="Arial"/>
              <a:buChar char="•"/>
            </a:pPr>
            <a:r>
              <a:rPr lang="en-US" sz="2800" dirty="0">
                <a:solidFill>
                  <a:schemeClr val="dk1"/>
                </a:solidFill>
                <a:latin typeface="Arial" panose="020B0604020202020204" pitchFamily="34" charset="0"/>
                <a:ea typeface="Calibri"/>
                <a:cs typeface="Arial" panose="020B0604020202020204" pitchFamily="34" charset="0"/>
                <a:sym typeface="Calibri"/>
              </a:rPr>
              <a:t>Emissions Trading</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800"/>
              <a:buFont typeface="Arial"/>
              <a:buChar char="•"/>
            </a:pPr>
            <a:r>
              <a:rPr lang="en-US" sz="2800" dirty="0">
                <a:solidFill>
                  <a:schemeClr val="dk1"/>
                </a:solidFill>
                <a:latin typeface="Arial" panose="020B0604020202020204" pitchFamily="34" charset="0"/>
                <a:ea typeface="Calibri"/>
                <a:cs typeface="Arial" panose="020B0604020202020204" pitchFamily="34" charset="0"/>
                <a:sym typeface="Calibri"/>
              </a:rPr>
              <a:t>Hot Air</a:t>
            </a:r>
            <a:endParaRPr sz="2800" dirty="0">
              <a:solidFill>
                <a:schemeClr val="dk1"/>
              </a:solidFill>
              <a:latin typeface="Arial" panose="020B0604020202020204" pitchFamily="34" charset="0"/>
              <a:ea typeface="Calibri"/>
              <a:cs typeface="Arial" panose="020B0604020202020204" pitchFamily="34" charset="0"/>
              <a:sym typeface="Calibri"/>
            </a:endParaRPr>
          </a:p>
        </p:txBody>
      </p:sp>
      <p:sp>
        <p:nvSpPr>
          <p:cNvPr id="76" name="Google Shape;76;p5"/>
          <p:cNvSpPr txBox="1"/>
          <p:nvPr/>
        </p:nvSpPr>
        <p:spPr>
          <a:xfrm>
            <a:off x="904450" y="6345487"/>
            <a:ext cx="9292597" cy="461624"/>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err="1">
                <a:solidFill>
                  <a:schemeClr val="dk1"/>
                </a:solidFill>
                <a:latin typeface="Arial" panose="020B0604020202020204" pitchFamily="34" charset="0"/>
                <a:ea typeface="Calibri"/>
                <a:cs typeface="Arial" panose="020B0604020202020204" pitchFamily="34" charset="0"/>
                <a:sym typeface="Calibri"/>
              </a:rPr>
              <a:t>Weyant</a:t>
            </a:r>
            <a:r>
              <a:rPr lang="en-US" sz="1200" dirty="0">
                <a:solidFill>
                  <a:schemeClr val="dk1"/>
                </a:solidFill>
                <a:latin typeface="Arial" panose="020B0604020202020204" pitchFamily="34" charset="0"/>
                <a:ea typeface="Calibri"/>
                <a:cs typeface="Arial" panose="020B0604020202020204" pitchFamily="34" charset="0"/>
                <a:sym typeface="Calibri"/>
              </a:rPr>
              <a:t>, John P., and Jennifer N. Hill. "INTRODUCTION AND OVERVIEW." The Energy Journal Vol. 20, Special Issue: The Costs of the Kyoto Protocol: A Multi-Model Evaluation (1999), pp. vii-xliv (38 pages). http://</a:t>
            </a:r>
            <a:r>
              <a:rPr lang="en-US" sz="1200" dirty="0" err="1">
                <a:solidFill>
                  <a:schemeClr val="dk1"/>
                </a:solidFill>
                <a:latin typeface="Arial" panose="020B0604020202020204" pitchFamily="34" charset="0"/>
                <a:ea typeface="Calibri"/>
                <a:cs typeface="Arial" panose="020B0604020202020204" pitchFamily="34" charset="0"/>
                <a:sym typeface="Calibri"/>
              </a:rPr>
              <a:t>www.jstor.org</a:t>
            </a:r>
            <a:r>
              <a:rPr lang="en-US" sz="1200" dirty="0">
                <a:solidFill>
                  <a:schemeClr val="dk1"/>
                </a:solidFill>
                <a:latin typeface="Arial" panose="020B0604020202020204" pitchFamily="34" charset="0"/>
                <a:ea typeface="Calibri"/>
                <a:cs typeface="Arial" panose="020B0604020202020204" pitchFamily="34" charset="0"/>
                <a:sym typeface="Calibri"/>
              </a:rPr>
              <a:t>/stable/23296903 </a:t>
            </a:r>
            <a:endParaRPr sz="1200"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bb188840b0_0_4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2009: The Copenhagen Climate Conference</a:t>
            </a:r>
            <a:endParaRPr dirty="0"/>
          </a:p>
        </p:txBody>
      </p:sp>
      <p:pic>
        <p:nvPicPr>
          <p:cNvPr id="157" name="Google Shape;157;gbb188840b0_0_47"/>
          <p:cNvPicPr preferRelativeResize="0">
            <a:picLocks noGrp="1" noChangeAspect="1"/>
          </p:cNvPicPr>
          <p:nvPr>
            <p:ph idx="1"/>
          </p:nvPr>
        </p:nvPicPr>
        <p:blipFill rotWithShape="1">
          <a:blip r:embed="rId3">
            <a:alphaModFix/>
          </a:blip>
          <a:stretch/>
        </p:blipFill>
        <p:spPr>
          <a:xfrm>
            <a:off x="1351446" y="1756252"/>
            <a:ext cx="9940858" cy="37301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EMF 22: Second-Best International Policy Structures (2009)</a:t>
            </a:r>
          </a:p>
        </p:txBody>
      </p:sp>
      <p:pic>
        <p:nvPicPr>
          <p:cNvPr id="5" name="Picture 4"/>
          <p:cNvPicPr>
            <a:picLocks noChangeAspect="1"/>
          </p:cNvPicPr>
          <p:nvPr/>
        </p:nvPicPr>
        <p:blipFill>
          <a:blip r:embed="rId2"/>
          <a:stretch>
            <a:fillRect/>
          </a:stretch>
        </p:blipFill>
        <p:spPr>
          <a:xfrm flipH="1">
            <a:off x="10502900" y="4792616"/>
            <a:ext cx="1384300" cy="1845732"/>
          </a:xfrm>
          <a:prstGeom prst="rect">
            <a:avLst/>
          </a:prstGeom>
          <a:ln>
            <a:solidFill>
              <a:schemeClr val="tx1"/>
            </a:solidFill>
          </a:ln>
        </p:spPr>
      </p:pic>
      <p:sp>
        <p:nvSpPr>
          <p:cNvPr id="7" name="TextBox 6"/>
          <p:cNvSpPr txBox="1"/>
          <p:nvPr/>
        </p:nvSpPr>
        <p:spPr>
          <a:xfrm>
            <a:off x="6921662" y="1624139"/>
            <a:ext cx="4143736" cy="1323439"/>
          </a:xfrm>
          <a:prstGeom prst="rect">
            <a:avLst/>
          </a:prstGeom>
          <a:noFill/>
        </p:spPr>
        <p:txBody>
          <a:bodyPr wrap="square" rtlCol="0">
            <a:spAutoFit/>
          </a:bodyPr>
          <a:lstStyle/>
          <a:p>
            <a:r>
              <a:rPr lang="en-US" sz="2000" dirty="0"/>
              <a:t>How do we achieve long-term climate goals if countries do not all act at once? How does overshoot influence these dynamics?</a:t>
            </a:r>
          </a:p>
        </p:txBody>
      </p:sp>
      <p:pic>
        <p:nvPicPr>
          <p:cNvPr id="10" name="Picture 9"/>
          <p:cNvPicPr>
            <a:picLocks noChangeAspect="1"/>
          </p:cNvPicPr>
          <p:nvPr/>
        </p:nvPicPr>
        <p:blipFill>
          <a:blip r:embed="rId3"/>
          <a:stretch>
            <a:fillRect/>
          </a:stretch>
        </p:blipFill>
        <p:spPr>
          <a:xfrm>
            <a:off x="3674627" y="3429000"/>
            <a:ext cx="6724498" cy="2960444"/>
          </a:xfrm>
          <a:prstGeom prst="rect">
            <a:avLst/>
          </a:prstGeom>
        </p:spPr>
      </p:pic>
      <p:sp>
        <p:nvSpPr>
          <p:cNvPr id="4" name="TextBox 3">
            <a:extLst>
              <a:ext uri="{FF2B5EF4-FFF2-40B4-BE49-F238E27FC236}">
                <a16:creationId xmlns:a16="http://schemas.microsoft.com/office/drawing/2014/main" id="{9152DEE1-25F5-A0F3-CB7E-6F6064368A29}"/>
              </a:ext>
            </a:extLst>
          </p:cNvPr>
          <p:cNvSpPr txBox="1"/>
          <p:nvPr/>
        </p:nvSpPr>
        <p:spPr>
          <a:xfrm>
            <a:off x="1011843" y="6273698"/>
            <a:ext cx="922686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t>Clarke, L., Edmonds, J., </a:t>
            </a:r>
            <a:r>
              <a:rPr lang="en-US" sz="1200" dirty="0" err="1"/>
              <a:t>Krey</a:t>
            </a:r>
            <a:r>
              <a:rPr lang="en-US" sz="1200" dirty="0"/>
              <a:t>, V., </a:t>
            </a:r>
            <a:r>
              <a:rPr lang="en-US" sz="1200" dirty="0" err="1"/>
              <a:t>Richels</a:t>
            </a:r>
            <a:r>
              <a:rPr lang="en-US" sz="1200" dirty="0"/>
              <a:t>, R., Rose, S., &amp; </a:t>
            </a:r>
            <a:r>
              <a:rPr lang="en-US" sz="1200" dirty="0" err="1"/>
              <a:t>Tavoni</a:t>
            </a:r>
            <a:r>
              <a:rPr lang="en-US" sz="1200" dirty="0"/>
              <a:t>, M. 2009. “International climate policy architectures: Overview of the EMF 22 International Scenarios.” Energy Economics 31(S2):S64–S81.</a:t>
            </a:r>
          </a:p>
        </p:txBody>
      </p:sp>
      <p:pic>
        <p:nvPicPr>
          <p:cNvPr id="3" name="Picture 2">
            <a:extLst>
              <a:ext uri="{FF2B5EF4-FFF2-40B4-BE49-F238E27FC236}">
                <a16:creationId xmlns:a16="http://schemas.microsoft.com/office/drawing/2014/main" id="{5E334222-2372-9FEA-2163-81E4A4F86CDB}"/>
              </a:ext>
            </a:extLst>
          </p:cNvPr>
          <p:cNvPicPr>
            <a:picLocks noChangeAspect="1"/>
          </p:cNvPicPr>
          <p:nvPr/>
        </p:nvPicPr>
        <p:blipFill>
          <a:blip r:embed="rId4"/>
          <a:stretch>
            <a:fillRect/>
          </a:stretch>
        </p:blipFill>
        <p:spPr>
          <a:xfrm>
            <a:off x="838201" y="1265827"/>
            <a:ext cx="5646821" cy="2232964"/>
          </a:xfrm>
          <a:prstGeom prst="rect">
            <a:avLst/>
          </a:prstGeom>
        </p:spPr>
      </p:pic>
    </p:spTree>
    <p:extLst>
      <p:ext uri="{BB962C8B-B14F-4D97-AF65-F5344CB8AC3E}">
        <p14:creationId xmlns:p14="http://schemas.microsoft.com/office/powerpoint/2010/main" val="2829948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ts val="2800"/>
              <a:buFont typeface="Tahoma"/>
              <a:buNone/>
            </a:pPr>
            <a:r>
              <a:rPr lang="en-US"/>
              <a:t>EMF 22: Second-Best International Policy Structures (2009)</a:t>
            </a:r>
            <a:endParaRPr/>
          </a:p>
        </p:txBody>
      </p:sp>
      <p:pic>
        <p:nvPicPr>
          <p:cNvPr id="172" name="Google Shape;172;p15"/>
          <p:cNvPicPr preferRelativeResize="0"/>
          <p:nvPr/>
        </p:nvPicPr>
        <p:blipFill rotWithShape="1">
          <a:blip r:embed="rId3">
            <a:alphaModFix/>
          </a:blip>
          <a:srcRect/>
          <a:stretch/>
        </p:blipFill>
        <p:spPr>
          <a:xfrm>
            <a:off x="1509486" y="1403480"/>
            <a:ext cx="9350780" cy="49468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ts val="2800"/>
              <a:buFont typeface="Tahoma"/>
              <a:buNone/>
            </a:pPr>
            <a:r>
              <a:rPr lang="en-US"/>
              <a:t>EMF 22: Second-Best International Policy Structures (2009)</a:t>
            </a:r>
            <a:endParaRPr/>
          </a:p>
        </p:txBody>
      </p:sp>
      <p:pic>
        <p:nvPicPr>
          <p:cNvPr id="178" name="Google Shape;178;p16"/>
          <p:cNvPicPr preferRelativeResize="0"/>
          <p:nvPr/>
        </p:nvPicPr>
        <p:blipFill rotWithShape="1">
          <a:blip r:embed="rId3">
            <a:alphaModFix/>
          </a:blip>
          <a:srcRect/>
          <a:stretch/>
        </p:blipFill>
        <p:spPr>
          <a:xfrm>
            <a:off x="571499" y="1574088"/>
            <a:ext cx="5736807" cy="5038601"/>
          </a:xfrm>
          <a:prstGeom prst="rect">
            <a:avLst/>
          </a:prstGeom>
          <a:noFill/>
          <a:ln>
            <a:noFill/>
          </a:ln>
        </p:spPr>
      </p:pic>
      <p:sp>
        <p:nvSpPr>
          <p:cNvPr id="179" name="Google Shape;179;p16"/>
          <p:cNvSpPr txBox="1"/>
          <p:nvPr/>
        </p:nvSpPr>
        <p:spPr>
          <a:xfrm>
            <a:off x="7152251" y="2095046"/>
            <a:ext cx="4582550" cy="30469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Arial" panose="020B0604020202020204" pitchFamily="34" charset="0"/>
                <a:ea typeface="Calibri"/>
                <a:cs typeface="Arial" panose="020B0604020202020204" pitchFamily="34" charset="0"/>
                <a:sym typeface="Calibri"/>
              </a:rPr>
              <a:t>“Second Best” Mitigation</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Delayed Accession</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Probabilistic Temperature</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Annex 1 Mitigation</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BECCS</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450 </a:t>
            </a:r>
            <a:r>
              <a:rPr lang="en-US" sz="2400" dirty="0" err="1">
                <a:solidFill>
                  <a:schemeClr val="dk1"/>
                </a:solidFill>
                <a:latin typeface="Arial" panose="020B0604020202020204" pitchFamily="34" charset="0"/>
                <a:ea typeface="Calibri"/>
                <a:cs typeface="Arial" panose="020B0604020202020204" pitchFamily="34" charset="0"/>
                <a:sym typeface="Calibri"/>
              </a:rPr>
              <a:t>ppmv</a:t>
            </a:r>
            <a:r>
              <a:rPr lang="en-US" sz="2400" dirty="0">
                <a:solidFill>
                  <a:schemeClr val="dk1"/>
                </a:solidFill>
                <a:latin typeface="Arial" panose="020B0604020202020204" pitchFamily="34" charset="0"/>
                <a:ea typeface="Calibri"/>
                <a:cs typeface="Arial" panose="020B0604020202020204" pitchFamily="34" charset="0"/>
                <a:sym typeface="Calibri"/>
              </a:rPr>
              <a:t> CO2e</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“Feasibility”</a:t>
            </a:r>
            <a:endParaRPr dirty="0">
              <a:latin typeface="Arial" panose="020B0604020202020204" pitchFamily="34" charset="0"/>
              <a:cs typeface="Arial" panose="020B0604020202020204" pitchFamily="34" charset="0"/>
            </a:endParaRPr>
          </a:p>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Arial" panose="020B0604020202020204" pitchFamily="34" charset="0"/>
                <a:ea typeface="Calibri"/>
                <a:cs typeface="Arial" panose="020B0604020202020204" pitchFamily="34" charset="0"/>
                <a:sym typeface="Calibri"/>
              </a:rPr>
              <a:t>Overshoot</a:t>
            </a:r>
            <a:endParaRPr sz="2400" dirty="0">
              <a:solidFill>
                <a:schemeClr val="dk1"/>
              </a:solidFill>
              <a:latin typeface="Arial" panose="020B0604020202020204" pitchFamily="34" charset="0"/>
              <a:ea typeface="Calibri"/>
              <a:cs typeface="Arial" panose="020B0604020202020204" pitchFamily="34" charset="0"/>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874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1188720"/>
            <a:ext cx="7324725"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8739" name="Rectangle 3"/>
          <p:cNvSpPr>
            <a:spLocks noGrp="1" noChangeArrowheads="1"/>
          </p:cNvSpPr>
          <p:nvPr>
            <p:ph type="title"/>
          </p:nvPr>
        </p:nvSpPr>
        <p:spPr/>
        <p:txBody>
          <a:bodyPr/>
          <a:lstStyle/>
          <a:p>
            <a:r>
              <a:rPr lang="en-US" dirty="0"/>
              <a:t>EMF 22: Second-Best International Policy Structures (2009): U.S. Emissions</a:t>
            </a:r>
            <a:endParaRPr lang="en-US" altLang="en-US" sz="2800" dirty="0"/>
          </a:p>
        </p:txBody>
      </p:sp>
      <p:pic>
        <p:nvPicPr>
          <p:cNvPr id="6287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40" y="5833657"/>
            <a:ext cx="52832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8741" name="Text Box 5"/>
          <p:cNvSpPr txBox="1">
            <a:spLocks noChangeArrowheads="1"/>
          </p:cNvSpPr>
          <p:nvPr/>
        </p:nvSpPr>
        <p:spPr bwMode="auto">
          <a:xfrm>
            <a:off x="6492240" y="5957482"/>
            <a:ext cx="1981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Scenarios that could not be modeled under criteria of study.</a:t>
            </a:r>
          </a:p>
        </p:txBody>
      </p:sp>
      <p:grpSp>
        <p:nvGrpSpPr>
          <p:cNvPr id="4" name="Group 3"/>
          <p:cNvGrpSpPr/>
          <p:nvPr/>
        </p:nvGrpSpPr>
        <p:grpSpPr>
          <a:xfrm>
            <a:off x="4546750" y="2602717"/>
            <a:ext cx="2730544" cy="1479550"/>
            <a:chOff x="6367334" y="2331661"/>
            <a:chExt cx="2730544" cy="1479550"/>
          </a:xfrm>
        </p:grpSpPr>
        <p:sp>
          <p:nvSpPr>
            <p:cNvPr id="13" name="Line 16"/>
            <p:cNvSpPr>
              <a:spLocks noChangeShapeType="1"/>
            </p:cNvSpPr>
            <p:nvPr/>
          </p:nvSpPr>
          <p:spPr bwMode="auto">
            <a:xfrm flipH="1">
              <a:off x="6583278" y="2636461"/>
              <a:ext cx="5334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Text Box 15"/>
            <p:cNvSpPr txBox="1">
              <a:spLocks noChangeArrowheads="1"/>
            </p:cNvSpPr>
            <p:nvPr/>
          </p:nvSpPr>
          <p:spPr bwMode="auto">
            <a:xfrm>
              <a:off x="6811878" y="2331661"/>
              <a:ext cx="1676400" cy="33655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dirty="0">
                  <a:solidFill>
                    <a:schemeClr val="bg1"/>
                  </a:solidFill>
                </a:rPr>
                <a:t>587 CO</a:t>
              </a:r>
              <a:r>
                <a:rPr lang="en-US" altLang="en-US" sz="1600" b="1" baseline="-25000" dirty="0">
                  <a:solidFill>
                    <a:schemeClr val="bg1"/>
                  </a:solidFill>
                </a:rPr>
                <a:t>2</a:t>
              </a:r>
              <a:r>
                <a:rPr lang="en-US" altLang="en-US" sz="1600" b="1" dirty="0">
                  <a:solidFill>
                    <a:schemeClr val="bg1"/>
                  </a:solidFill>
                </a:rPr>
                <a:t>-e peak</a:t>
              </a:r>
            </a:p>
          </p:txBody>
        </p:sp>
        <p:sp>
          <p:nvSpPr>
            <p:cNvPr id="15" name="Line 17"/>
            <p:cNvSpPr>
              <a:spLocks noChangeShapeType="1"/>
            </p:cNvSpPr>
            <p:nvPr/>
          </p:nvSpPr>
          <p:spPr bwMode="auto">
            <a:xfrm flipH="1">
              <a:off x="6608678" y="3017461"/>
              <a:ext cx="1041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Text Box 18"/>
            <p:cNvSpPr txBox="1">
              <a:spLocks noChangeArrowheads="1"/>
            </p:cNvSpPr>
            <p:nvPr/>
          </p:nvSpPr>
          <p:spPr bwMode="auto">
            <a:xfrm>
              <a:off x="7027821" y="2747963"/>
              <a:ext cx="1676400" cy="33655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dirty="0">
                  <a:solidFill>
                    <a:schemeClr val="bg1"/>
                  </a:solidFill>
                </a:rPr>
                <a:t>502 CO</a:t>
              </a:r>
              <a:r>
                <a:rPr lang="en-US" altLang="en-US" sz="1600" b="1" baseline="-25000" dirty="0">
                  <a:solidFill>
                    <a:schemeClr val="bg1"/>
                  </a:solidFill>
                </a:rPr>
                <a:t>2</a:t>
              </a:r>
              <a:r>
                <a:rPr lang="en-US" altLang="en-US" sz="1600" b="1" dirty="0">
                  <a:solidFill>
                    <a:schemeClr val="bg1"/>
                  </a:solidFill>
                </a:rPr>
                <a:t>-e peak</a:t>
              </a:r>
            </a:p>
          </p:txBody>
        </p:sp>
        <p:sp>
          <p:nvSpPr>
            <p:cNvPr id="17" name="Line 19"/>
            <p:cNvSpPr>
              <a:spLocks noChangeShapeType="1"/>
            </p:cNvSpPr>
            <p:nvPr/>
          </p:nvSpPr>
          <p:spPr bwMode="auto">
            <a:xfrm flipH="1">
              <a:off x="6367334" y="3084513"/>
              <a:ext cx="774742" cy="6870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Text Box 20"/>
            <p:cNvSpPr txBox="1">
              <a:spLocks noChangeArrowheads="1"/>
            </p:cNvSpPr>
            <p:nvPr/>
          </p:nvSpPr>
          <p:spPr bwMode="auto">
            <a:xfrm>
              <a:off x="7421478" y="3093661"/>
              <a:ext cx="1676400" cy="33655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dirty="0">
                  <a:solidFill>
                    <a:schemeClr val="bg1"/>
                  </a:solidFill>
                </a:rPr>
                <a:t>530 CO</a:t>
              </a:r>
              <a:r>
                <a:rPr lang="en-US" altLang="en-US" sz="1600" b="1" baseline="-25000" dirty="0">
                  <a:solidFill>
                    <a:schemeClr val="bg1"/>
                  </a:solidFill>
                </a:rPr>
                <a:t>2</a:t>
              </a:r>
              <a:r>
                <a:rPr lang="en-US" altLang="en-US" sz="1600" b="1" dirty="0">
                  <a:solidFill>
                    <a:schemeClr val="bg1"/>
                  </a:solidFill>
                </a:rPr>
                <a:t>-e peak</a:t>
              </a:r>
            </a:p>
          </p:txBody>
        </p:sp>
        <p:sp>
          <p:nvSpPr>
            <p:cNvPr id="19" name="Line 21"/>
            <p:cNvSpPr>
              <a:spLocks noChangeShapeType="1"/>
            </p:cNvSpPr>
            <p:nvPr/>
          </p:nvSpPr>
          <p:spPr bwMode="auto">
            <a:xfrm flipH="1">
              <a:off x="7116678" y="3627061"/>
              <a:ext cx="381000" cy="144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Text Box 22"/>
            <p:cNvSpPr txBox="1">
              <a:spLocks noChangeArrowheads="1"/>
            </p:cNvSpPr>
            <p:nvPr/>
          </p:nvSpPr>
          <p:spPr bwMode="auto">
            <a:xfrm>
              <a:off x="7421478" y="3474661"/>
              <a:ext cx="1676400" cy="33655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dirty="0">
                  <a:solidFill>
                    <a:schemeClr val="bg1"/>
                  </a:solidFill>
                </a:rPr>
                <a:t>523 CO</a:t>
              </a:r>
              <a:r>
                <a:rPr lang="en-US" altLang="en-US" sz="1600" b="1" baseline="-25000" dirty="0">
                  <a:solidFill>
                    <a:schemeClr val="bg1"/>
                  </a:solidFill>
                </a:rPr>
                <a:t>2</a:t>
              </a:r>
              <a:r>
                <a:rPr lang="en-US" altLang="en-US" sz="1600" b="1" dirty="0">
                  <a:solidFill>
                    <a:schemeClr val="bg1"/>
                  </a:solidFill>
                </a:rPr>
                <a:t>-e peak</a:t>
              </a:r>
            </a:p>
          </p:txBody>
        </p:sp>
      </p:grpSp>
      <p:sp>
        <p:nvSpPr>
          <p:cNvPr id="21" name="TextBox 20"/>
          <p:cNvSpPr txBox="1"/>
          <p:nvPr/>
        </p:nvSpPr>
        <p:spPr>
          <a:xfrm>
            <a:off x="9002332" y="2129494"/>
            <a:ext cx="2815295"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Clarke, L., Edmonds, J., </a:t>
            </a:r>
            <a:r>
              <a:rPr lang="en-US" dirty="0" err="1"/>
              <a:t>Krey</a:t>
            </a:r>
            <a:r>
              <a:rPr lang="en-US" dirty="0"/>
              <a:t>, V., </a:t>
            </a:r>
            <a:r>
              <a:rPr lang="en-US" dirty="0" err="1"/>
              <a:t>Richels</a:t>
            </a:r>
            <a:r>
              <a:rPr lang="en-US" dirty="0"/>
              <a:t>, R., Rose, S., &amp; </a:t>
            </a:r>
            <a:r>
              <a:rPr lang="en-US" dirty="0" err="1"/>
              <a:t>Tavoni</a:t>
            </a:r>
            <a:r>
              <a:rPr lang="en-US" dirty="0"/>
              <a:t>, M. 2009. “International climate policy architectures: Overview of the EMF 22 International Scenarios.” Energy Economics 31(S2):S64–S81.</a:t>
            </a:r>
          </a:p>
        </p:txBody>
      </p:sp>
    </p:spTree>
    <p:extLst>
      <p:ext uri="{BB962C8B-B14F-4D97-AF65-F5344CB8AC3E}">
        <p14:creationId xmlns:p14="http://schemas.microsoft.com/office/powerpoint/2010/main" val="4191278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8749"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1188720"/>
            <a:ext cx="7324725"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8739" name="Rectangle 3"/>
          <p:cNvSpPr>
            <a:spLocks noGrp="1" noChangeArrowheads="1"/>
          </p:cNvSpPr>
          <p:nvPr>
            <p:ph type="title"/>
          </p:nvPr>
        </p:nvSpPr>
        <p:spPr/>
        <p:txBody>
          <a:bodyPr/>
          <a:lstStyle/>
          <a:p>
            <a:r>
              <a:rPr lang="en-US" dirty="0"/>
              <a:t>EMF 22: Second-Best International Policy Structures (2009): U.S. Emissions</a:t>
            </a:r>
            <a:endParaRPr lang="en-US" altLang="en-US" sz="2800" dirty="0"/>
          </a:p>
        </p:txBody>
      </p:sp>
      <p:pic>
        <p:nvPicPr>
          <p:cNvPr id="6287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440" y="5832025"/>
            <a:ext cx="52832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8741" name="Text Box 5"/>
          <p:cNvSpPr txBox="1">
            <a:spLocks noChangeArrowheads="1"/>
          </p:cNvSpPr>
          <p:nvPr/>
        </p:nvSpPr>
        <p:spPr bwMode="auto">
          <a:xfrm>
            <a:off x="6492240" y="5955850"/>
            <a:ext cx="19812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Scenarios that could not be modeled under criteria of study.</a:t>
            </a:r>
          </a:p>
        </p:txBody>
      </p:sp>
      <p:grpSp>
        <p:nvGrpSpPr>
          <p:cNvPr id="628743" name="Group 7"/>
          <p:cNvGrpSpPr>
            <a:grpSpLocks/>
          </p:cNvGrpSpPr>
          <p:nvPr/>
        </p:nvGrpSpPr>
        <p:grpSpPr bwMode="auto">
          <a:xfrm>
            <a:off x="440775" y="3923850"/>
            <a:ext cx="8229600" cy="1069975"/>
            <a:chOff x="480" y="1728"/>
            <a:chExt cx="5184" cy="674"/>
          </a:xfrm>
        </p:grpSpPr>
        <p:sp>
          <p:nvSpPr>
            <p:cNvPr id="628744" name="Line 8"/>
            <p:cNvSpPr>
              <a:spLocks noChangeShapeType="1"/>
            </p:cNvSpPr>
            <p:nvPr/>
          </p:nvSpPr>
          <p:spPr bwMode="auto">
            <a:xfrm>
              <a:off x="480" y="1824"/>
              <a:ext cx="4848"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8745" name="Text Box 9"/>
            <p:cNvSpPr txBox="1">
              <a:spLocks noChangeArrowheads="1"/>
            </p:cNvSpPr>
            <p:nvPr/>
          </p:nvSpPr>
          <p:spPr bwMode="auto">
            <a:xfrm>
              <a:off x="4848" y="1728"/>
              <a:ext cx="816" cy="674"/>
            </a:xfrm>
            <a:prstGeom prst="rect">
              <a:avLst/>
            </a:prstGeom>
            <a:solidFill>
              <a:srgbClr val="950F0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chemeClr val="bg1"/>
                  </a:solidFill>
                </a:rPr>
                <a:t>80 Percent Reduction Below to 2000</a:t>
              </a:r>
            </a:p>
          </p:txBody>
        </p:sp>
      </p:grpSp>
      <p:grpSp>
        <p:nvGrpSpPr>
          <p:cNvPr id="628746" name="Group 10"/>
          <p:cNvGrpSpPr>
            <a:grpSpLocks/>
          </p:cNvGrpSpPr>
          <p:nvPr/>
        </p:nvGrpSpPr>
        <p:grpSpPr bwMode="auto">
          <a:xfrm>
            <a:off x="440775" y="2682424"/>
            <a:ext cx="7772400" cy="825500"/>
            <a:chOff x="480" y="1104"/>
            <a:chExt cx="4896" cy="520"/>
          </a:xfrm>
        </p:grpSpPr>
        <p:sp>
          <p:nvSpPr>
            <p:cNvPr id="628747" name="Line 11"/>
            <p:cNvSpPr>
              <a:spLocks noChangeShapeType="1"/>
            </p:cNvSpPr>
            <p:nvPr/>
          </p:nvSpPr>
          <p:spPr bwMode="auto">
            <a:xfrm>
              <a:off x="480" y="1552"/>
              <a:ext cx="4848" cy="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8748" name="Text Box 12"/>
            <p:cNvSpPr txBox="1">
              <a:spLocks noChangeArrowheads="1"/>
            </p:cNvSpPr>
            <p:nvPr/>
          </p:nvSpPr>
          <p:spPr bwMode="auto">
            <a:xfrm>
              <a:off x="4560" y="1104"/>
              <a:ext cx="816" cy="520"/>
            </a:xfrm>
            <a:prstGeom prst="rect">
              <a:avLst/>
            </a:prstGeom>
            <a:solidFill>
              <a:srgbClr val="950F0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solidFill>
                    <a:schemeClr val="bg1"/>
                  </a:solidFill>
                </a:rPr>
                <a:t>50 Percent Reduction Below 2000</a:t>
              </a:r>
            </a:p>
          </p:txBody>
        </p:sp>
      </p:grpSp>
      <p:sp>
        <p:nvSpPr>
          <p:cNvPr id="2" name="TextBox 1">
            <a:extLst>
              <a:ext uri="{FF2B5EF4-FFF2-40B4-BE49-F238E27FC236}">
                <a16:creationId xmlns:a16="http://schemas.microsoft.com/office/drawing/2014/main" id="{7A532E84-5929-3390-8C28-BD08B8BD2F31}"/>
              </a:ext>
            </a:extLst>
          </p:cNvPr>
          <p:cNvSpPr txBox="1"/>
          <p:nvPr/>
        </p:nvSpPr>
        <p:spPr>
          <a:xfrm>
            <a:off x="9002332" y="2129494"/>
            <a:ext cx="2815295" cy="160043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Clarke, L., Edmonds, J., </a:t>
            </a:r>
            <a:r>
              <a:rPr lang="en-US" dirty="0" err="1"/>
              <a:t>Krey</a:t>
            </a:r>
            <a:r>
              <a:rPr lang="en-US" dirty="0"/>
              <a:t>, V., </a:t>
            </a:r>
            <a:r>
              <a:rPr lang="en-US" dirty="0" err="1"/>
              <a:t>Richels</a:t>
            </a:r>
            <a:r>
              <a:rPr lang="en-US" dirty="0"/>
              <a:t>, R., Rose, S., &amp; </a:t>
            </a:r>
            <a:r>
              <a:rPr lang="en-US" dirty="0" err="1"/>
              <a:t>Tavoni</a:t>
            </a:r>
            <a:r>
              <a:rPr lang="en-US" dirty="0"/>
              <a:t>, M. 2009. “International climate policy architectures: Overview of the EMF 22 International Scenarios.” Energy Economics 31(S2):S64–S81.</a:t>
            </a:r>
          </a:p>
        </p:txBody>
      </p:sp>
    </p:spTree>
    <p:extLst>
      <p:ext uri="{BB962C8B-B14F-4D97-AF65-F5344CB8AC3E}">
        <p14:creationId xmlns:p14="http://schemas.microsoft.com/office/powerpoint/2010/main" val="3298469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87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8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7D78C-AFC8-006D-0A58-F8F29E7BFA93}"/>
              </a:ext>
            </a:extLst>
          </p:cNvPr>
          <p:cNvSpPr>
            <a:spLocks noGrp="1"/>
          </p:cNvSpPr>
          <p:nvPr>
            <p:ph type="title"/>
          </p:nvPr>
        </p:nvSpPr>
        <p:spPr>
          <a:xfrm>
            <a:off x="838200" y="2075897"/>
            <a:ext cx="5032512" cy="999833"/>
          </a:xfrm>
        </p:spPr>
        <p:txBody>
          <a:bodyPr/>
          <a:lstStyle/>
          <a:p>
            <a:r>
              <a:rPr lang="en-US" dirty="0"/>
              <a:t>Multi-model studies contribute to a large portion of IPCC scenarios</a:t>
            </a:r>
          </a:p>
        </p:txBody>
      </p:sp>
      <p:sp>
        <p:nvSpPr>
          <p:cNvPr id="4" name="Text Placeholder 3">
            <a:extLst>
              <a:ext uri="{FF2B5EF4-FFF2-40B4-BE49-F238E27FC236}">
                <a16:creationId xmlns:a16="http://schemas.microsoft.com/office/drawing/2014/main" id="{35E9E8C4-77BF-5A59-DE76-DE66DF4C944D}"/>
              </a:ext>
            </a:extLst>
          </p:cNvPr>
          <p:cNvSpPr>
            <a:spLocks noGrp="1"/>
          </p:cNvSpPr>
          <p:nvPr>
            <p:ph type="body" idx="1"/>
          </p:nvPr>
        </p:nvSpPr>
        <p:spPr>
          <a:xfrm>
            <a:off x="838200" y="4214190"/>
            <a:ext cx="4608443" cy="1709532"/>
          </a:xfrm>
        </p:spPr>
        <p:txBody>
          <a:bodyPr>
            <a:normAutofit/>
          </a:bodyPr>
          <a:lstStyle/>
          <a:p>
            <a:pPr marL="50800" indent="0">
              <a:buNone/>
            </a:pPr>
            <a:r>
              <a:rPr lang="en-US" sz="2400" dirty="0">
                <a:hlinkClick r:id="rId3"/>
              </a:rPr>
              <a:t>AR6 Scenario Explorer and Database hosted by IIASA</a:t>
            </a:r>
            <a:endParaRPr lang="en-US" sz="2400" dirty="0"/>
          </a:p>
          <a:p>
            <a:endParaRPr lang="en-US" sz="2400" dirty="0"/>
          </a:p>
        </p:txBody>
      </p:sp>
      <p:pic>
        <p:nvPicPr>
          <p:cNvPr id="8" name="Picture 7" descr="Chart, bar chart, histogram&#10;&#10;Description automatically generated">
            <a:extLst>
              <a:ext uri="{FF2B5EF4-FFF2-40B4-BE49-F238E27FC236}">
                <a16:creationId xmlns:a16="http://schemas.microsoft.com/office/drawing/2014/main" id="{5CB06416-0F37-2CF6-33EC-48FC6B64335C}"/>
              </a:ext>
            </a:extLst>
          </p:cNvPr>
          <p:cNvPicPr>
            <a:picLocks noChangeAspect="1"/>
          </p:cNvPicPr>
          <p:nvPr/>
        </p:nvPicPr>
        <p:blipFill>
          <a:blip r:embed="rId4"/>
          <a:stretch>
            <a:fillRect/>
          </a:stretch>
        </p:blipFill>
        <p:spPr>
          <a:xfrm>
            <a:off x="5446643" y="165100"/>
            <a:ext cx="6388100" cy="3263900"/>
          </a:xfrm>
          <a:prstGeom prst="rect">
            <a:avLst/>
          </a:prstGeom>
        </p:spPr>
      </p:pic>
      <p:pic>
        <p:nvPicPr>
          <p:cNvPr id="10" name="Picture 9" descr="Chart, histogram&#10;&#10;Description automatically generated">
            <a:extLst>
              <a:ext uri="{FF2B5EF4-FFF2-40B4-BE49-F238E27FC236}">
                <a16:creationId xmlns:a16="http://schemas.microsoft.com/office/drawing/2014/main" id="{E50ED814-5470-F5E2-06A9-0BFB40212BDB}"/>
              </a:ext>
            </a:extLst>
          </p:cNvPr>
          <p:cNvPicPr>
            <a:picLocks noChangeAspect="1"/>
          </p:cNvPicPr>
          <p:nvPr/>
        </p:nvPicPr>
        <p:blipFill rotWithShape="1">
          <a:blip r:embed="rId5"/>
          <a:srcRect b="9279"/>
          <a:stretch/>
        </p:blipFill>
        <p:spPr>
          <a:xfrm>
            <a:off x="5446643" y="3429000"/>
            <a:ext cx="6388100" cy="3352800"/>
          </a:xfrm>
          <a:prstGeom prst="rect">
            <a:avLst/>
          </a:prstGeom>
        </p:spPr>
      </p:pic>
      <p:sp>
        <p:nvSpPr>
          <p:cNvPr id="12" name="TextBox 11">
            <a:extLst>
              <a:ext uri="{FF2B5EF4-FFF2-40B4-BE49-F238E27FC236}">
                <a16:creationId xmlns:a16="http://schemas.microsoft.com/office/drawing/2014/main" id="{7DEE7CA9-2CAF-CB5D-C2F9-978BA9D85C39}"/>
              </a:ext>
            </a:extLst>
          </p:cNvPr>
          <p:cNvSpPr txBox="1"/>
          <p:nvPr/>
        </p:nvSpPr>
        <p:spPr>
          <a:xfrm>
            <a:off x="649359" y="5631694"/>
            <a:ext cx="4797284" cy="1077218"/>
          </a:xfrm>
          <a:prstGeom prst="rect">
            <a:avLst/>
          </a:prstGeom>
          <a:noFill/>
        </p:spPr>
        <p:txBody>
          <a:bodyPr wrap="square">
            <a:spAutoFit/>
          </a:bodyPr>
          <a:lstStyle/>
          <a:p>
            <a:r>
              <a:rPr lang="en-US" sz="800" dirty="0" err="1">
                <a:effectLst/>
                <a:latin typeface="Helvetica" pitchFamily="2" charset="0"/>
              </a:rPr>
              <a:t>Riahi</a:t>
            </a:r>
            <a:r>
              <a:rPr lang="en-US" sz="800" dirty="0">
                <a:effectLst/>
                <a:latin typeface="Helvetica" pitchFamily="2" charset="0"/>
              </a:rPr>
              <a:t>, K., R. Schaeffer, J. Arango, K. Calvin, C. </a:t>
            </a:r>
            <a:r>
              <a:rPr lang="en-US" sz="800" dirty="0" err="1">
                <a:effectLst/>
                <a:latin typeface="Helvetica" pitchFamily="2" charset="0"/>
              </a:rPr>
              <a:t>Guivarch</a:t>
            </a:r>
            <a:r>
              <a:rPr lang="en-US" sz="800" dirty="0">
                <a:effectLst/>
                <a:latin typeface="Helvetica" pitchFamily="2" charset="0"/>
              </a:rPr>
              <a:t>, T. Hasegawa, K. Jiang, E. </a:t>
            </a:r>
            <a:r>
              <a:rPr lang="en-US" sz="800" dirty="0" err="1">
                <a:effectLst/>
                <a:latin typeface="Helvetica" pitchFamily="2" charset="0"/>
              </a:rPr>
              <a:t>Kriegler</a:t>
            </a:r>
            <a:r>
              <a:rPr lang="en-US" sz="800" dirty="0">
                <a:effectLst/>
                <a:latin typeface="Helvetica" pitchFamily="2" charset="0"/>
              </a:rPr>
              <a:t>, R. Matthews, G.P. Peters, A. Rao, S. Robertson, A.M. </a:t>
            </a:r>
            <a:r>
              <a:rPr lang="en-US" sz="800" dirty="0" err="1">
                <a:effectLst/>
                <a:latin typeface="Helvetica" pitchFamily="2" charset="0"/>
              </a:rPr>
              <a:t>Sebbit</a:t>
            </a:r>
            <a:r>
              <a:rPr lang="en-US" sz="800" dirty="0">
                <a:effectLst/>
                <a:latin typeface="Helvetica" pitchFamily="2" charset="0"/>
              </a:rPr>
              <a:t>, J. Steinberger, M. </a:t>
            </a:r>
            <a:r>
              <a:rPr lang="en-US" sz="800" dirty="0" err="1">
                <a:effectLst/>
                <a:latin typeface="Helvetica" pitchFamily="2" charset="0"/>
              </a:rPr>
              <a:t>Tavoni</a:t>
            </a:r>
            <a:r>
              <a:rPr lang="en-US" sz="800" dirty="0">
                <a:effectLst/>
                <a:latin typeface="Helvetica" pitchFamily="2" charset="0"/>
              </a:rPr>
              <a:t>, D.P. van Vuuren, 2022: Mitigation pathways compatible with long-term goals. In IPCC, 2022: Climate Change 2022: Mitigation of Climate Change. Contribution of Working Group III to the Sixth Assessment Report of the Intergovernmental Panel on Climate Change [P.R. Shukla, J. </a:t>
            </a:r>
            <a:r>
              <a:rPr lang="en-US" sz="800" dirty="0" err="1">
                <a:effectLst/>
                <a:latin typeface="Helvetica" pitchFamily="2" charset="0"/>
              </a:rPr>
              <a:t>Skea</a:t>
            </a:r>
            <a:r>
              <a:rPr lang="en-US" sz="800" dirty="0">
                <a:effectLst/>
                <a:latin typeface="Helvetica" pitchFamily="2" charset="0"/>
              </a:rPr>
              <a:t>, R. Slade, A. Al </a:t>
            </a:r>
            <a:r>
              <a:rPr lang="en-US" sz="800" dirty="0" err="1">
                <a:effectLst/>
                <a:latin typeface="Helvetica" pitchFamily="2" charset="0"/>
              </a:rPr>
              <a:t>Khourdajie</a:t>
            </a:r>
            <a:r>
              <a:rPr lang="en-US" sz="800" dirty="0">
                <a:effectLst/>
                <a:latin typeface="Helvetica" pitchFamily="2" charset="0"/>
              </a:rPr>
              <a:t>, R. van Diemen, D. McCollum, M. Pathak, S. Some, P. Vyas, R. </a:t>
            </a:r>
            <a:r>
              <a:rPr lang="en-US" sz="800" dirty="0" err="1">
                <a:effectLst/>
                <a:latin typeface="Helvetica" pitchFamily="2" charset="0"/>
              </a:rPr>
              <a:t>Fradera</a:t>
            </a:r>
            <a:r>
              <a:rPr lang="en-US" sz="800" dirty="0">
                <a:effectLst/>
                <a:latin typeface="Helvetica" pitchFamily="2" charset="0"/>
              </a:rPr>
              <a:t>, M. </a:t>
            </a:r>
            <a:r>
              <a:rPr lang="en-US" sz="800" dirty="0" err="1">
                <a:effectLst/>
                <a:latin typeface="Helvetica" pitchFamily="2" charset="0"/>
              </a:rPr>
              <a:t>Belkacemi</a:t>
            </a:r>
            <a:r>
              <a:rPr lang="en-US" sz="800" dirty="0">
                <a:effectLst/>
                <a:latin typeface="Helvetica" pitchFamily="2" charset="0"/>
              </a:rPr>
              <a:t>, A. </a:t>
            </a:r>
            <a:r>
              <a:rPr lang="en-US" sz="800" dirty="0" err="1">
                <a:effectLst/>
                <a:latin typeface="Helvetica" pitchFamily="2" charset="0"/>
              </a:rPr>
              <a:t>Hasija</a:t>
            </a:r>
            <a:r>
              <a:rPr lang="en-US" sz="800" dirty="0">
                <a:effectLst/>
                <a:latin typeface="Helvetica" pitchFamily="2" charset="0"/>
              </a:rPr>
              <a:t>, G. </a:t>
            </a:r>
            <a:r>
              <a:rPr lang="en-US" sz="800" dirty="0" err="1">
                <a:effectLst/>
                <a:latin typeface="Helvetica" pitchFamily="2" charset="0"/>
              </a:rPr>
              <a:t>Lisboa</a:t>
            </a:r>
            <a:r>
              <a:rPr lang="en-US" sz="800" dirty="0">
                <a:effectLst/>
                <a:latin typeface="Helvetica" pitchFamily="2" charset="0"/>
              </a:rPr>
              <a:t>, S. Luz, J. Malley, (eds.)]. Cambridge University Press, Cambridge, UK and New York, NY, USA. </a:t>
            </a:r>
            <a:r>
              <a:rPr lang="en-US" sz="800" dirty="0" err="1">
                <a:effectLst/>
                <a:latin typeface="Helvetica" pitchFamily="2" charset="0"/>
              </a:rPr>
              <a:t>doi</a:t>
            </a:r>
            <a:r>
              <a:rPr lang="en-US" sz="800" dirty="0">
                <a:effectLst/>
                <a:latin typeface="Helvetica" pitchFamily="2" charset="0"/>
              </a:rPr>
              <a:t>: 10.1017/9781009157926.005</a:t>
            </a:r>
          </a:p>
        </p:txBody>
      </p:sp>
    </p:spTree>
    <p:extLst>
      <p:ext uri="{BB962C8B-B14F-4D97-AF65-F5344CB8AC3E}">
        <p14:creationId xmlns:p14="http://schemas.microsoft.com/office/powerpoint/2010/main" val="156942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wrap="square" anchor="ctr">
            <a:normAutofit/>
          </a:bodyPr>
          <a:lstStyle/>
          <a:p>
            <a:r>
              <a:rPr lang="en-US" dirty="0"/>
              <a:t>Topics for Today</a:t>
            </a:r>
          </a:p>
        </p:txBody>
      </p:sp>
      <p:graphicFrame>
        <p:nvGraphicFramePr>
          <p:cNvPr id="5" name="Content Placeholder 2">
            <a:extLst>
              <a:ext uri="{FF2B5EF4-FFF2-40B4-BE49-F238E27FC236}">
                <a16:creationId xmlns:a16="http://schemas.microsoft.com/office/drawing/2014/main" id="{E0C7F2B8-B4D2-8994-32AB-9DF76E5C3C59}"/>
              </a:ext>
            </a:extLst>
          </p:cNvPr>
          <p:cNvGraphicFramePr>
            <a:graphicFrameLocks noGrp="1"/>
          </p:cNvGraphicFramePr>
          <p:nvPr>
            <p:ph idx="1"/>
            <p:extLst>
              <p:ext uri="{D42A27DB-BD31-4B8C-83A1-F6EECF244321}">
                <p14:modId xmlns:p14="http://schemas.microsoft.com/office/powerpoint/2010/main" val="276222132"/>
              </p:ext>
            </p:extLst>
          </p:nvPr>
        </p:nvGraphicFramePr>
        <p:xfrm>
          <a:off x="838200" y="1467650"/>
          <a:ext cx="10896600" cy="499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9754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7D78C-AFC8-006D-0A58-F8F29E7BFA93}"/>
              </a:ext>
            </a:extLst>
          </p:cNvPr>
          <p:cNvSpPr>
            <a:spLocks noGrp="1"/>
          </p:cNvSpPr>
          <p:nvPr>
            <p:ph type="title"/>
          </p:nvPr>
        </p:nvSpPr>
        <p:spPr>
          <a:xfrm>
            <a:off x="838200" y="2075897"/>
            <a:ext cx="5032512" cy="999833"/>
          </a:xfrm>
        </p:spPr>
        <p:txBody>
          <a:bodyPr/>
          <a:lstStyle/>
          <a:p>
            <a:r>
              <a:rPr lang="en-US" dirty="0"/>
              <a:t>Multi-model studies contribute to a large portion of IPCC scenarios</a:t>
            </a:r>
          </a:p>
        </p:txBody>
      </p:sp>
      <p:sp>
        <p:nvSpPr>
          <p:cNvPr id="4" name="Text Placeholder 3">
            <a:extLst>
              <a:ext uri="{FF2B5EF4-FFF2-40B4-BE49-F238E27FC236}">
                <a16:creationId xmlns:a16="http://schemas.microsoft.com/office/drawing/2014/main" id="{35E9E8C4-77BF-5A59-DE76-DE66DF4C944D}"/>
              </a:ext>
            </a:extLst>
          </p:cNvPr>
          <p:cNvSpPr>
            <a:spLocks noGrp="1"/>
          </p:cNvSpPr>
          <p:nvPr>
            <p:ph type="body" idx="1"/>
          </p:nvPr>
        </p:nvSpPr>
        <p:spPr>
          <a:xfrm>
            <a:off x="838200" y="4214190"/>
            <a:ext cx="4608443" cy="1709532"/>
          </a:xfrm>
        </p:spPr>
        <p:txBody>
          <a:bodyPr>
            <a:normAutofit/>
          </a:bodyPr>
          <a:lstStyle/>
          <a:p>
            <a:pPr marL="50800" indent="0">
              <a:buNone/>
            </a:pPr>
            <a:r>
              <a:rPr lang="en-US" sz="2400" dirty="0">
                <a:hlinkClick r:id="rId3"/>
              </a:rPr>
              <a:t>AR6 Scenario Explorer and Database hosted by IIASA</a:t>
            </a:r>
            <a:endParaRPr lang="en-US" sz="2400" dirty="0"/>
          </a:p>
          <a:p>
            <a:endParaRPr lang="en-US" sz="2400" dirty="0"/>
          </a:p>
        </p:txBody>
      </p:sp>
      <p:sp>
        <p:nvSpPr>
          <p:cNvPr id="8" name="TextBox 7">
            <a:extLst>
              <a:ext uri="{FF2B5EF4-FFF2-40B4-BE49-F238E27FC236}">
                <a16:creationId xmlns:a16="http://schemas.microsoft.com/office/drawing/2014/main" id="{8AFFCE10-DEF1-91C4-7AEC-6F100A824EC8}"/>
              </a:ext>
            </a:extLst>
          </p:cNvPr>
          <p:cNvSpPr txBox="1"/>
          <p:nvPr/>
        </p:nvSpPr>
        <p:spPr>
          <a:xfrm>
            <a:off x="649359" y="5631694"/>
            <a:ext cx="4797284" cy="1077218"/>
          </a:xfrm>
          <a:prstGeom prst="rect">
            <a:avLst/>
          </a:prstGeom>
          <a:noFill/>
        </p:spPr>
        <p:txBody>
          <a:bodyPr wrap="square">
            <a:spAutoFit/>
          </a:bodyPr>
          <a:lstStyle/>
          <a:p>
            <a:r>
              <a:rPr lang="en-US" sz="800" dirty="0" err="1">
                <a:effectLst/>
                <a:latin typeface="Helvetica" pitchFamily="2" charset="0"/>
              </a:rPr>
              <a:t>Riahi</a:t>
            </a:r>
            <a:r>
              <a:rPr lang="en-US" sz="800" dirty="0">
                <a:effectLst/>
                <a:latin typeface="Helvetica" pitchFamily="2" charset="0"/>
              </a:rPr>
              <a:t>, K., R. Schaeffer, J. Arango, K. Calvin, C. </a:t>
            </a:r>
            <a:r>
              <a:rPr lang="en-US" sz="800" dirty="0" err="1">
                <a:effectLst/>
                <a:latin typeface="Helvetica" pitchFamily="2" charset="0"/>
              </a:rPr>
              <a:t>Guivarch</a:t>
            </a:r>
            <a:r>
              <a:rPr lang="en-US" sz="800" dirty="0">
                <a:effectLst/>
                <a:latin typeface="Helvetica" pitchFamily="2" charset="0"/>
              </a:rPr>
              <a:t>, T. Hasegawa, K. Jiang, E. </a:t>
            </a:r>
            <a:r>
              <a:rPr lang="en-US" sz="800" dirty="0" err="1">
                <a:effectLst/>
                <a:latin typeface="Helvetica" pitchFamily="2" charset="0"/>
              </a:rPr>
              <a:t>Kriegler</a:t>
            </a:r>
            <a:r>
              <a:rPr lang="en-US" sz="800" dirty="0">
                <a:effectLst/>
                <a:latin typeface="Helvetica" pitchFamily="2" charset="0"/>
              </a:rPr>
              <a:t>, R. Matthews, G.P. Peters, A. Rao, S. Robertson, A.M. </a:t>
            </a:r>
            <a:r>
              <a:rPr lang="en-US" sz="800" dirty="0" err="1">
                <a:effectLst/>
                <a:latin typeface="Helvetica" pitchFamily="2" charset="0"/>
              </a:rPr>
              <a:t>Sebbit</a:t>
            </a:r>
            <a:r>
              <a:rPr lang="en-US" sz="800" dirty="0">
                <a:effectLst/>
                <a:latin typeface="Helvetica" pitchFamily="2" charset="0"/>
              </a:rPr>
              <a:t>, J. Steinberger, M. </a:t>
            </a:r>
            <a:r>
              <a:rPr lang="en-US" sz="800" dirty="0" err="1">
                <a:effectLst/>
                <a:latin typeface="Helvetica" pitchFamily="2" charset="0"/>
              </a:rPr>
              <a:t>Tavoni</a:t>
            </a:r>
            <a:r>
              <a:rPr lang="en-US" sz="800" dirty="0">
                <a:effectLst/>
                <a:latin typeface="Helvetica" pitchFamily="2" charset="0"/>
              </a:rPr>
              <a:t>, D.P. van Vuuren, 2022: Mitigation pathways compatible with long-term goals. In IPCC, 2022: Climate Change 2022: Mitigation of Climate Change. Contribution of Working Group III to the Sixth Assessment Report of the Intergovernmental Panel on Climate Change [P.R. Shukla, J. </a:t>
            </a:r>
            <a:r>
              <a:rPr lang="en-US" sz="800" dirty="0" err="1">
                <a:effectLst/>
                <a:latin typeface="Helvetica" pitchFamily="2" charset="0"/>
              </a:rPr>
              <a:t>Skea</a:t>
            </a:r>
            <a:r>
              <a:rPr lang="en-US" sz="800" dirty="0">
                <a:effectLst/>
                <a:latin typeface="Helvetica" pitchFamily="2" charset="0"/>
              </a:rPr>
              <a:t>, R. Slade, A. Al </a:t>
            </a:r>
            <a:r>
              <a:rPr lang="en-US" sz="800" dirty="0" err="1">
                <a:effectLst/>
                <a:latin typeface="Helvetica" pitchFamily="2" charset="0"/>
              </a:rPr>
              <a:t>Khourdajie</a:t>
            </a:r>
            <a:r>
              <a:rPr lang="en-US" sz="800" dirty="0">
                <a:effectLst/>
                <a:latin typeface="Helvetica" pitchFamily="2" charset="0"/>
              </a:rPr>
              <a:t>, R. van Diemen, D. McCollum, M. Pathak, S. Some, P. Vyas, R. </a:t>
            </a:r>
            <a:r>
              <a:rPr lang="en-US" sz="800" dirty="0" err="1">
                <a:effectLst/>
                <a:latin typeface="Helvetica" pitchFamily="2" charset="0"/>
              </a:rPr>
              <a:t>Fradera</a:t>
            </a:r>
            <a:r>
              <a:rPr lang="en-US" sz="800" dirty="0">
                <a:effectLst/>
                <a:latin typeface="Helvetica" pitchFamily="2" charset="0"/>
              </a:rPr>
              <a:t>, M. </a:t>
            </a:r>
            <a:r>
              <a:rPr lang="en-US" sz="800" dirty="0" err="1">
                <a:effectLst/>
                <a:latin typeface="Helvetica" pitchFamily="2" charset="0"/>
              </a:rPr>
              <a:t>Belkacemi</a:t>
            </a:r>
            <a:r>
              <a:rPr lang="en-US" sz="800" dirty="0">
                <a:effectLst/>
                <a:latin typeface="Helvetica" pitchFamily="2" charset="0"/>
              </a:rPr>
              <a:t>, A. </a:t>
            </a:r>
            <a:r>
              <a:rPr lang="en-US" sz="800" dirty="0" err="1">
                <a:effectLst/>
                <a:latin typeface="Helvetica" pitchFamily="2" charset="0"/>
              </a:rPr>
              <a:t>Hasija</a:t>
            </a:r>
            <a:r>
              <a:rPr lang="en-US" sz="800" dirty="0">
                <a:effectLst/>
                <a:latin typeface="Helvetica" pitchFamily="2" charset="0"/>
              </a:rPr>
              <a:t>, G. </a:t>
            </a:r>
            <a:r>
              <a:rPr lang="en-US" sz="800" dirty="0" err="1">
                <a:effectLst/>
                <a:latin typeface="Helvetica" pitchFamily="2" charset="0"/>
              </a:rPr>
              <a:t>Lisboa</a:t>
            </a:r>
            <a:r>
              <a:rPr lang="en-US" sz="800" dirty="0">
                <a:effectLst/>
                <a:latin typeface="Helvetica" pitchFamily="2" charset="0"/>
              </a:rPr>
              <a:t>, S. Luz, J. Malley, (eds.)]. Cambridge University Press, Cambridge, UK and New York, NY, USA. </a:t>
            </a:r>
            <a:r>
              <a:rPr lang="en-US" sz="800" dirty="0" err="1">
                <a:effectLst/>
                <a:latin typeface="Helvetica" pitchFamily="2" charset="0"/>
              </a:rPr>
              <a:t>doi</a:t>
            </a:r>
            <a:r>
              <a:rPr lang="en-US" sz="800" dirty="0">
                <a:effectLst/>
                <a:latin typeface="Helvetica" pitchFamily="2" charset="0"/>
              </a:rPr>
              <a:t>: 10.1017/9781009157926.005</a:t>
            </a:r>
          </a:p>
        </p:txBody>
      </p:sp>
      <p:pic>
        <p:nvPicPr>
          <p:cNvPr id="9" name="Picture 8" descr="Graphical user interface, text, application&#10;&#10;Description automatically generated">
            <a:extLst>
              <a:ext uri="{FF2B5EF4-FFF2-40B4-BE49-F238E27FC236}">
                <a16:creationId xmlns:a16="http://schemas.microsoft.com/office/drawing/2014/main" id="{2D92ED6A-8742-D07B-0F9B-4904F79876E3}"/>
              </a:ext>
            </a:extLst>
          </p:cNvPr>
          <p:cNvPicPr>
            <a:picLocks noChangeAspect="1"/>
          </p:cNvPicPr>
          <p:nvPr/>
        </p:nvPicPr>
        <p:blipFill>
          <a:blip r:embed="rId4"/>
          <a:stretch>
            <a:fillRect/>
          </a:stretch>
        </p:blipFill>
        <p:spPr>
          <a:xfrm>
            <a:off x="5446643" y="120720"/>
            <a:ext cx="6513497" cy="3398345"/>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DEAD7D3E-7E28-988C-B8F9-0ACCDE6E600D}"/>
              </a:ext>
            </a:extLst>
          </p:cNvPr>
          <p:cNvPicPr>
            <a:picLocks noChangeAspect="1"/>
          </p:cNvPicPr>
          <p:nvPr/>
        </p:nvPicPr>
        <p:blipFill rotWithShape="1">
          <a:blip r:embed="rId5"/>
          <a:srcRect b="44630"/>
          <a:stretch/>
        </p:blipFill>
        <p:spPr>
          <a:xfrm>
            <a:off x="6336742" y="3519065"/>
            <a:ext cx="4389120" cy="3316207"/>
          </a:xfrm>
          <a:prstGeom prst="rect">
            <a:avLst/>
          </a:prstGeom>
        </p:spPr>
      </p:pic>
    </p:spTree>
    <p:extLst>
      <p:ext uri="{BB962C8B-B14F-4D97-AF65-F5344CB8AC3E}">
        <p14:creationId xmlns:p14="http://schemas.microsoft.com/office/powerpoint/2010/main" val="1629798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7D78C-AFC8-006D-0A58-F8F29E7BFA93}"/>
              </a:ext>
            </a:extLst>
          </p:cNvPr>
          <p:cNvSpPr>
            <a:spLocks noGrp="1"/>
          </p:cNvSpPr>
          <p:nvPr>
            <p:ph type="title"/>
          </p:nvPr>
        </p:nvSpPr>
        <p:spPr>
          <a:xfrm>
            <a:off x="838200" y="2075897"/>
            <a:ext cx="5032512" cy="999833"/>
          </a:xfrm>
        </p:spPr>
        <p:txBody>
          <a:bodyPr/>
          <a:lstStyle/>
          <a:p>
            <a:r>
              <a:rPr lang="en-US" dirty="0"/>
              <a:t>Multi-model studies contribute to a large portion of IPCC scenarios</a:t>
            </a:r>
          </a:p>
        </p:txBody>
      </p:sp>
      <p:sp>
        <p:nvSpPr>
          <p:cNvPr id="4" name="Text Placeholder 3">
            <a:extLst>
              <a:ext uri="{FF2B5EF4-FFF2-40B4-BE49-F238E27FC236}">
                <a16:creationId xmlns:a16="http://schemas.microsoft.com/office/drawing/2014/main" id="{35E9E8C4-77BF-5A59-DE76-DE66DF4C944D}"/>
              </a:ext>
            </a:extLst>
          </p:cNvPr>
          <p:cNvSpPr>
            <a:spLocks noGrp="1"/>
          </p:cNvSpPr>
          <p:nvPr>
            <p:ph type="body" idx="1"/>
          </p:nvPr>
        </p:nvSpPr>
        <p:spPr>
          <a:xfrm>
            <a:off x="838200" y="4214190"/>
            <a:ext cx="4608443" cy="1709532"/>
          </a:xfrm>
        </p:spPr>
        <p:txBody>
          <a:bodyPr>
            <a:normAutofit/>
          </a:bodyPr>
          <a:lstStyle/>
          <a:p>
            <a:pPr marL="50800" indent="0">
              <a:buNone/>
            </a:pPr>
            <a:r>
              <a:rPr lang="en-US" sz="2400" dirty="0">
                <a:hlinkClick r:id="rId3"/>
              </a:rPr>
              <a:t>AR6 Scenario Explorer and Database hosted by IIASA</a:t>
            </a:r>
            <a:endParaRPr lang="en-US" sz="2400" dirty="0"/>
          </a:p>
          <a:p>
            <a:endParaRPr lang="en-US" sz="2400" dirty="0"/>
          </a:p>
        </p:txBody>
      </p:sp>
      <p:pic>
        <p:nvPicPr>
          <p:cNvPr id="12" name="Picture 11" descr="Graphical user interface, application&#10;&#10;Description automatically generated">
            <a:extLst>
              <a:ext uri="{FF2B5EF4-FFF2-40B4-BE49-F238E27FC236}">
                <a16:creationId xmlns:a16="http://schemas.microsoft.com/office/drawing/2014/main" id="{AC0E38A4-0729-92F3-317D-CF508868D4DA}"/>
              </a:ext>
            </a:extLst>
          </p:cNvPr>
          <p:cNvPicPr>
            <a:picLocks noChangeAspect="1"/>
          </p:cNvPicPr>
          <p:nvPr/>
        </p:nvPicPr>
        <p:blipFill rotWithShape="1">
          <a:blip r:embed="rId4"/>
          <a:srcRect t="56296"/>
          <a:stretch/>
        </p:blipFill>
        <p:spPr>
          <a:xfrm>
            <a:off x="6316602" y="255165"/>
            <a:ext cx="5025863" cy="2997200"/>
          </a:xfrm>
          <a:prstGeom prst="rect">
            <a:avLst/>
          </a:prstGeom>
        </p:spPr>
      </p:pic>
      <p:sp>
        <p:nvSpPr>
          <p:cNvPr id="13" name="TextBox 12">
            <a:extLst>
              <a:ext uri="{FF2B5EF4-FFF2-40B4-BE49-F238E27FC236}">
                <a16:creationId xmlns:a16="http://schemas.microsoft.com/office/drawing/2014/main" id="{5E7315E0-D46F-36E5-50BF-0A7234EA3644}"/>
              </a:ext>
            </a:extLst>
          </p:cNvPr>
          <p:cNvSpPr txBox="1"/>
          <p:nvPr/>
        </p:nvSpPr>
        <p:spPr>
          <a:xfrm>
            <a:off x="649359" y="5631694"/>
            <a:ext cx="4797284" cy="1077218"/>
          </a:xfrm>
          <a:prstGeom prst="rect">
            <a:avLst/>
          </a:prstGeom>
          <a:noFill/>
        </p:spPr>
        <p:txBody>
          <a:bodyPr wrap="square">
            <a:spAutoFit/>
          </a:bodyPr>
          <a:lstStyle/>
          <a:p>
            <a:r>
              <a:rPr lang="en-US" sz="800" dirty="0" err="1">
                <a:effectLst/>
                <a:latin typeface="Helvetica" pitchFamily="2" charset="0"/>
              </a:rPr>
              <a:t>Riahi</a:t>
            </a:r>
            <a:r>
              <a:rPr lang="en-US" sz="800" dirty="0">
                <a:effectLst/>
                <a:latin typeface="Helvetica" pitchFamily="2" charset="0"/>
              </a:rPr>
              <a:t>, K., R. Schaeffer, J. Arango, K. Calvin, C. </a:t>
            </a:r>
            <a:r>
              <a:rPr lang="en-US" sz="800" dirty="0" err="1">
                <a:effectLst/>
                <a:latin typeface="Helvetica" pitchFamily="2" charset="0"/>
              </a:rPr>
              <a:t>Guivarch</a:t>
            </a:r>
            <a:r>
              <a:rPr lang="en-US" sz="800" dirty="0">
                <a:effectLst/>
                <a:latin typeface="Helvetica" pitchFamily="2" charset="0"/>
              </a:rPr>
              <a:t>, T. Hasegawa, K. Jiang, E. </a:t>
            </a:r>
            <a:r>
              <a:rPr lang="en-US" sz="800" dirty="0" err="1">
                <a:effectLst/>
                <a:latin typeface="Helvetica" pitchFamily="2" charset="0"/>
              </a:rPr>
              <a:t>Kriegler</a:t>
            </a:r>
            <a:r>
              <a:rPr lang="en-US" sz="800" dirty="0">
                <a:effectLst/>
                <a:latin typeface="Helvetica" pitchFamily="2" charset="0"/>
              </a:rPr>
              <a:t>, R. Matthews, G.P. Peters, A. Rao, S. Robertson, A.M. </a:t>
            </a:r>
            <a:r>
              <a:rPr lang="en-US" sz="800" dirty="0" err="1">
                <a:effectLst/>
                <a:latin typeface="Helvetica" pitchFamily="2" charset="0"/>
              </a:rPr>
              <a:t>Sebbit</a:t>
            </a:r>
            <a:r>
              <a:rPr lang="en-US" sz="800" dirty="0">
                <a:effectLst/>
                <a:latin typeface="Helvetica" pitchFamily="2" charset="0"/>
              </a:rPr>
              <a:t>, J. Steinberger, M. </a:t>
            </a:r>
            <a:r>
              <a:rPr lang="en-US" sz="800" dirty="0" err="1">
                <a:effectLst/>
                <a:latin typeface="Helvetica" pitchFamily="2" charset="0"/>
              </a:rPr>
              <a:t>Tavoni</a:t>
            </a:r>
            <a:r>
              <a:rPr lang="en-US" sz="800" dirty="0">
                <a:effectLst/>
                <a:latin typeface="Helvetica" pitchFamily="2" charset="0"/>
              </a:rPr>
              <a:t>, D.P. van Vuuren, 2022: Mitigation pathways compatible with long-term goals. In IPCC, 2022: Climate Change 2022: Mitigation of Climate Change. Contribution of Working Group III to the Sixth Assessment Report of the Intergovernmental Panel on Climate Change [P.R. Shukla, J. </a:t>
            </a:r>
            <a:r>
              <a:rPr lang="en-US" sz="800" dirty="0" err="1">
                <a:effectLst/>
                <a:latin typeface="Helvetica" pitchFamily="2" charset="0"/>
              </a:rPr>
              <a:t>Skea</a:t>
            </a:r>
            <a:r>
              <a:rPr lang="en-US" sz="800" dirty="0">
                <a:effectLst/>
                <a:latin typeface="Helvetica" pitchFamily="2" charset="0"/>
              </a:rPr>
              <a:t>, R. Slade, A. Al </a:t>
            </a:r>
            <a:r>
              <a:rPr lang="en-US" sz="800" dirty="0" err="1">
                <a:effectLst/>
                <a:latin typeface="Helvetica" pitchFamily="2" charset="0"/>
              </a:rPr>
              <a:t>Khourdajie</a:t>
            </a:r>
            <a:r>
              <a:rPr lang="en-US" sz="800" dirty="0">
                <a:effectLst/>
                <a:latin typeface="Helvetica" pitchFamily="2" charset="0"/>
              </a:rPr>
              <a:t>, R. van Diemen, D. McCollum, M. Pathak, S. Some, P. Vyas, R. </a:t>
            </a:r>
            <a:r>
              <a:rPr lang="en-US" sz="800" dirty="0" err="1">
                <a:effectLst/>
                <a:latin typeface="Helvetica" pitchFamily="2" charset="0"/>
              </a:rPr>
              <a:t>Fradera</a:t>
            </a:r>
            <a:r>
              <a:rPr lang="en-US" sz="800" dirty="0">
                <a:effectLst/>
                <a:latin typeface="Helvetica" pitchFamily="2" charset="0"/>
              </a:rPr>
              <a:t>, M. </a:t>
            </a:r>
            <a:r>
              <a:rPr lang="en-US" sz="800" dirty="0" err="1">
                <a:effectLst/>
                <a:latin typeface="Helvetica" pitchFamily="2" charset="0"/>
              </a:rPr>
              <a:t>Belkacemi</a:t>
            </a:r>
            <a:r>
              <a:rPr lang="en-US" sz="800" dirty="0">
                <a:effectLst/>
                <a:latin typeface="Helvetica" pitchFamily="2" charset="0"/>
              </a:rPr>
              <a:t>, A. </a:t>
            </a:r>
            <a:r>
              <a:rPr lang="en-US" sz="800" dirty="0" err="1">
                <a:effectLst/>
                <a:latin typeface="Helvetica" pitchFamily="2" charset="0"/>
              </a:rPr>
              <a:t>Hasija</a:t>
            </a:r>
            <a:r>
              <a:rPr lang="en-US" sz="800" dirty="0">
                <a:effectLst/>
                <a:latin typeface="Helvetica" pitchFamily="2" charset="0"/>
              </a:rPr>
              <a:t>, G. </a:t>
            </a:r>
            <a:r>
              <a:rPr lang="en-US" sz="800" dirty="0" err="1">
                <a:effectLst/>
                <a:latin typeface="Helvetica" pitchFamily="2" charset="0"/>
              </a:rPr>
              <a:t>Lisboa</a:t>
            </a:r>
            <a:r>
              <a:rPr lang="en-US" sz="800" dirty="0">
                <a:effectLst/>
                <a:latin typeface="Helvetica" pitchFamily="2" charset="0"/>
              </a:rPr>
              <a:t>, S. Luz, J. Malley, (eds.)]. Cambridge University Press, Cambridge, UK and New York, NY, USA. </a:t>
            </a:r>
            <a:r>
              <a:rPr lang="en-US" sz="800" dirty="0" err="1">
                <a:effectLst/>
                <a:latin typeface="Helvetica" pitchFamily="2" charset="0"/>
              </a:rPr>
              <a:t>doi</a:t>
            </a:r>
            <a:r>
              <a:rPr lang="en-US" sz="800" dirty="0">
                <a:effectLst/>
                <a:latin typeface="Helvetica" pitchFamily="2" charset="0"/>
              </a:rPr>
              <a:t>: 10.1017/9781009157926.005</a:t>
            </a:r>
          </a:p>
        </p:txBody>
      </p:sp>
      <p:pic>
        <p:nvPicPr>
          <p:cNvPr id="14" name="Picture 13" descr="Chart, bar chart&#10;&#10;Description automatically generated">
            <a:extLst>
              <a:ext uri="{FF2B5EF4-FFF2-40B4-BE49-F238E27FC236}">
                <a16:creationId xmlns:a16="http://schemas.microsoft.com/office/drawing/2014/main" id="{CA91725D-966D-0895-53AA-FC362BA6E109}"/>
              </a:ext>
            </a:extLst>
          </p:cNvPr>
          <p:cNvPicPr>
            <a:picLocks noChangeAspect="1"/>
          </p:cNvPicPr>
          <p:nvPr/>
        </p:nvPicPr>
        <p:blipFill>
          <a:blip r:embed="rId5"/>
          <a:stretch>
            <a:fillRect/>
          </a:stretch>
        </p:blipFill>
        <p:spPr>
          <a:xfrm>
            <a:off x="5635484" y="3429000"/>
            <a:ext cx="6388100" cy="2895600"/>
          </a:xfrm>
          <a:prstGeom prst="rect">
            <a:avLst/>
          </a:prstGeom>
        </p:spPr>
      </p:pic>
    </p:spTree>
    <p:extLst>
      <p:ext uri="{BB962C8B-B14F-4D97-AF65-F5344CB8AC3E}">
        <p14:creationId xmlns:p14="http://schemas.microsoft.com/office/powerpoint/2010/main" val="2939304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7D78C-AFC8-006D-0A58-F8F29E7BFA93}"/>
              </a:ext>
            </a:extLst>
          </p:cNvPr>
          <p:cNvSpPr>
            <a:spLocks noGrp="1"/>
          </p:cNvSpPr>
          <p:nvPr>
            <p:ph type="title"/>
          </p:nvPr>
        </p:nvSpPr>
        <p:spPr>
          <a:xfrm>
            <a:off x="838200" y="2075897"/>
            <a:ext cx="5032512" cy="999833"/>
          </a:xfrm>
        </p:spPr>
        <p:txBody>
          <a:bodyPr/>
          <a:lstStyle/>
          <a:p>
            <a:r>
              <a:rPr lang="en-US" dirty="0"/>
              <a:t>Multi-model studies contribute to a large portion of IPCC scenarios</a:t>
            </a:r>
          </a:p>
        </p:txBody>
      </p:sp>
      <p:sp>
        <p:nvSpPr>
          <p:cNvPr id="4" name="Text Placeholder 3">
            <a:extLst>
              <a:ext uri="{FF2B5EF4-FFF2-40B4-BE49-F238E27FC236}">
                <a16:creationId xmlns:a16="http://schemas.microsoft.com/office/drawing/2014/main" id="{35E9E8C4-77BF-5A59-DE76-DE66DF4C944D}"/>
              </a:ext>
            </a:extLst>
          </p:cNvPr>
          <p:cNvSpPr>
            <a:spLocks noGrp="1"/>
          </p:cNvSpPr>
          <p:nvPr>
            <p:ph type="body" idx="1"/>
          </p:nvPr>
        </p:nvSpPr>
        <p:spPr>
          <a:xfrm>
            <a:off x="838200" y="4214190"/>
            <a:ext cx="4608443" cy="1709532"/>
          </a:xfrm>
        </p:spPr>
        <p:txBody>
          <a:bodyPr>
            <a:normAutofit/>
          </a:bodyPr>
          <a:lstStyle/>
          <a:p>
            <a:pPr marL="50800" indent="0">
              <a:buNone/>
            </a:pPr>
            <a:r>
              <a:rPr lang="en-US" sz="2400" dirty="0">
                <a:hlinkClick r:id="rId3"/>
              </a:rPr>
              <a:t>AR6 Scenario Explorer and Database hosted by IIASA</a:t>
            </a:r>
            <a:endParaRPr lang="en-US" sz="2400" dirty="0"/>
          </a:p>
          <a:p>
            <a:endParaRPr lang="en-US" sz="2400" dirty="0"/>
          </a:p>
        </p:txBody>
      </p:sp>
      <p:sp>
        <p:nvSpPr>
          <p:cNvPr id="13" name="TextBox 12">
            <a:extLst>
              <a:ext uri="{FF2B5EF4-FFF2-40B4-BE49-F238E27FC236}">
                <a16:creationId xmlns:a16="http://schemas.microsoft.com/office/drawing/2014/main" id="{5E7315E0-D46F-36E5-50BF-0A7234EA3644}"/>
              </a:ext>
            </a:extLst>
          </p:cNvPr>
          <p:cNvSpPr txBox="1"/>
          <p:nvPr/>
        </p:nvSpPr>
        <p:spPr>
          <a:xfrm>
            <a:off x="649359" y="5631694"/>
            <a:ext cx="4797284" cy="1077218"/>
          </a:xfrm>
          <a:prstGeom prst="rect">
            <a:avLst/>
          </a:prstGeom>
          <a:noFill/>
        </p:spPr>
        <p:txBody>
          <a:bodyPr wrap="square">
            <a:spAutoFit/>
          </a:bodyPr>
          <a:lstStyle/>
          <a:p>
            <a:r>
              <a:rPr lang="en-US" sz="800" dirty="0" err="1">
                <a:effectLst/>
                <a:latin typeface="Helvetica" pitchFamily="2" charset="0"/>
              </a:rPr>
              <a:t>Riahi</a:t>
            </a:r>
            <a:r>
              <a:rPr lang="en-US" sz="800" dirty="0">
                <a:effectLst/>
                <a:latin typeface="Helvetica" pitchFamily="2" charset="0"/>
              </a:rPr>
              <a:t>, K., R. Schaeffer, J. Arango, K. Calvin, C. </a:t>
            </a:r>
            <a:r>
              <a:rPr lang="en-US" sz="800" dirty="0" err="1">
                <a:effectLst/>
                <a:latin typeface="Helvetica" pitchFamily="2" charset="0"/>
              </a:rPr>
              <a:t>Guivarch</a:t>
            </a:r>
            <a:r>
              <a:rPr lang="en-US" sz="800" dirty="0">
                <a:effectLst/>
                <a:latin typeface="Helvetica" pitchFamily="2" charset="0"/>
              </a:rPr>
              <a:t>, T. Hasegawa, K. Jiang, E. </a:t>
            </a:r>
            <a:r>
              <a:rPr lang="en-US" sz="800" dirty="0" err="1">
                <a:effectLst/>
                <a:latin typeface="Helvetica" pitchFamily="2" charset="0"/>
              </a:rPr>
              <a:t>Kriegler</a:t>
            </a:r>
            <a:r>
              <a:rPr lang="en-US" sz="800" dirty="0">
                <a:effectLst/>
                <a:latin typeface="Helvetica" pitchFamily="2" charset="0"/>
              </a:rPr>
              <a:t>, R. Matthews, G.P. Peters, A. Rao, S. Robertson, A.M. </a:t>
            </a:r>
            <a:r>
              <a:rPr lang="en-US" sz="800" dirty="0" err="1">
                <a:effectLst/>
                <a:latin typeface="Helvetica" pitchFamily="2" charset="0"/>
              </a:rPr>
              <a:t>Sebbit</a:t>
            </a:r>
            <a:r>
              <a:rPr lang="en-US" sz="800" dirty="0">
                <a:effectLst/>
                <a:latin typeface="Helvetica" pitchFamily="2" charset="0"/>
              </a:rPr>
              <a:t>, J. Steinberger, M. </a:t>
            </a:r>
            <a:r>
              <a:rPr lang="en-US" sz="800" dirty="0" err="1">
                <a:effectLst/>
                <a:latin typeface="Helvetica" pitchFamily="2" charset="0"/>
              </a:rPr>
              <a:t>Tavoni</a:t>
            </a:r>
            <a:r>
              <a:rPr lang="en-US" sz="800" dirty="0">
                <a:effectLst/>
                <a:latin typeface="Helvetica" pitchFamily="2" charset="0"/>
              </a:rPr>
              <a:t>, D.P. van Vuuren, 2022: Mitigation pathways compatible with long-term goals. In IPCC, 2022: Climate Change 2022: Mitigation of Climate Change. Contribution of Working Group III to the Sixth Assessment Report of the Intergovernmental Panel on Climate Change [P.R. Shukla, J. </a:t>
            </a:r>
            <a:r>
              <a:rPr lang="en-US" sz="800" dirty="0" err="1">
                <a:effectLst/>
                <a:latin typeface="Helvetica" pitchFamily="2" charset="0"/>
              </a:rPr>
              <a:t>Skea</a:t>
            </a:r>
            <a:r>
              <a:rPr lang="en-US" sz="800" dirty="0">
                <a:effectLst/>
                <a:latin typeface="Helvetica" pitchFamily="2" charset="0"/>
              </a:rPr>
              <a:t>, R. Slade, A. Al </a:t>
            </a:r>
            <a:r>
              <a:rPr lang="en-US" sz="800" dirty="0" err="1">
                <a:effectLst/>
                <a:latin typeface="Helvetica" pitchFamily="2" charset="0"/>
              </a:rPr>
              <a:t>Khourdajie</a:t>
            </a:r>
            <a:r>
              <a:rPr lang="en-US" sz="800" dirty="0">
                <a:effectLst/>
                <a:latin typeface="Helvetica" pitchFamily="2" charset="0"/>
              </a:rPr>
              <a:t>, R. van Diemen, D. McCollum, M. Pathak, S. Some, P. Vyas, R. </a:t>
            </a:r>
            <a:r>
              <a:rPr lang="en-US" sz="800" dirty="0" err="1">
                <a:effectLst/>
                <a:latin typeface="Helvetica" pitchFamily="2" charset="0"/>
              </a:rPr>
              <a:t>Fradera</a:t>
            </a:r>
            <a:r>
              <a:rPr lang="en-US" sz="800" dirty="0">
                <a:effectLst/>
                <a:latin typeface="Helvetica" pitchFamily="2" charset="0"/>
              </a:rPr>
              <a:t>, M. </a:t>
            </a:r>
            <a:r>
              <a:rPr lang="en-US" sz="800" dirty="0" err="1">
                <a:effectLst/>
                <a:latin typeface="Helvetica" pitchFamily="2" charset="0"/>
              </a:rPr>
              <a:t>Belkacemi</a:t>
            </a:r>
            <a:r>
              <a:rPr lang="en-US" sz="800" dirty="0">
                <a:effectLst/>
                <a:latin typeface="Helvetica" pitchFamily="2" charset="0"/>
              </a:rPr>
              <a:t>, A. </a:t>
            </a:r>
            <a:r>
              <a:rPr lang="en-US" sz="800" dirty="0" err="1">
                <a:effectLst/>
                <a:latin typeface="Helvetica" pitchFamily="2" charset="0"/>
              </a:rPr>
              <a:t>Hasija</a:t>
            </a:r>
            <a:r>
              <a:rPr lang="en-US" sz="800" dirty="0">
                <a:effectLst/>
                <a:latin typeface="Helvetica" pitchFamily="2" charset="0"/>
              </a:rPr>
              <a:t>, G. </a:t>
            </a:r>
            <a:r>
              <a:rPr lang="en-US" sz="800" dirty="0" err="1">
                <a:effectLst/>
                <a:latin typeface="Helvetica" pitchFamily="2" charset="0"/>
              </a:rPr>
              <a:t>Lisboa</a:t>
            </a:r>
            <a:r>
              <a:rPr lang="en-US" sz="800" dirty="0">
                <a:effectLst/>
                <a:latin typeface="Helvetica" pitchFamily="2" charset="0"/>
              </a:rPr>
              <a:t>, S. Luz, J. Malley, (eds.)]. Cambridge University Press, Cambridge, UK and New York, NY, USA. </a:t>
            </a:r>
            <a:r>
              <a:rPr lang="en-US" sz="800" dirty="0" err="1">
                <a:effectLst/>
                <a:latin typeface="Helvetica" pitchFamily="2" charset="0"/>
              </a:rPr>
              <a:t>doi</a:t>
            </a:r>
            <a:r>
              <a:rPr lang="en-US" sz="800" dirty="0">
                <a:effectLst/>
                <a:latin typeface="Helvetica" pitchFamily="2" charset="0"/>
              </a:rPr>
              <a:t>: 10.1017/9781009157926.005</a:t>
            </a:r>
          </a:p>
        </p:txBody>
      </p:sp>
      <p:pic>
        <p:nvPicPr>
          <p:cNvPr id="7" name="Picture 6" descr="Graphical user interface&#10;&#10;Description automatically generated with medium confidence">
            <a:extLst>
              <a:ext uri="{FF2B5EF4-FFF2-40B4-BE49-F238E27FC236}">
                <a16:creationId xmlns:a16="http://schemas.microsoft.com/office/drawing/2014/main" id="{7E4DFA33-5899-7512-2B8D-D354A4799B56}"/>
              </a:ext>
            </a:extLst>
          </p:cNvPr>
          <p:cNvPicPr>
            <a:picLocks noChangeAspect="1"/>
          </p:cNvPicPr>
          <p:nvPr/>
        </p:nvPicPr>
        <p:blipFill>
          <a:blip r:embed="rId4"/>
          <a:stretch>
            <a:fillRect/>
          </a:stretch>
        </p:blipFill>
        <p:spPr>
          <a:xfrm>
            <a:off x="5446643" y="430617"/>
            <a:ext cx="6583680" cy="5996766"/>
          </a:xfrm>
          <a:prstGeom prst="rect">
            <a:avLst/>
          </a:prstGeom>
        </p:spPr>
      </p:pic>
    </p:spTree>
    <p:extLst>
      <p:ext uri="{BB962C8B-B14F-4D97-AF65-F5344CB8AC3E}">
        <p14:creationId xmlns:p14="http://schemas.microsoft.com/office/powerpoint/2010/main" val="859742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Evolution of Model </a:t>
            </a:r>
            <a:r>
              <a:rPr lang="en-US" dirty="0" err="1"/>
              <a:t>Intercomparison</a:t>
            </a:r>
            <a:endParaRPr lang="en-US" dirty="0"/>
          </a:p>
        </p:txBody>
      </p:sp>
      <p:sp>
        <p:nvSpPr>
          <p:cNvPr id="4" name="Content Placeholder 3"/>
          <p:cNvSpPr>
            <a:spLocks noGrp="1"/>
          </p:cNvSpPr>
          <p:nvPr>
            <p:ph idx="1"/>
          </p:nvPr>
        </p:nvSpPr>
        <p:spPr/>
        <p:txBody>
          <a:bodyPr/>
          <a:lstStyle/>
          <a:p>
            <a:r>
              <a:rPr lang="en-US" dirty="0"/>
              <a:t>Grown in size and scope</a:t>
            </a:r>
          </a:p>
          <a:p>
            <a:r>
              <a:rPr lang="en-US" dirty="0"/>
              <a:t>An increasingly accepted part of the analysis process</a:t>
            </a:r>
          </a:p>
          <a:p>
            <a:r>
              <a:rPr lang="en-US" dirty="0"/>
              <a:t>Has evolved from EMF leadership to a broad set of different efforts</a:t>
            </a:r>
          </a:p>
          <a:p>
            <a:r>
              <a:rPr lang="en-US" dirty="0"/>
              <a:t>Has evolved from just one overview paper to multiple subgroups writing their own papers</a:t>
            </a:r>
          </a:p>
          <a:p>
            <a:r>
              <a:rPr lang="en-US" b="1" dirty="0"/>
              <a:t>The topics have changed</a:t>
            </a:r>
          </a:p>
          <a:p>
            <a:endParaRPr lang="en-US" dirty="0"/>
          </a:p>
        </p:txBody>
      </p:sp>
    </p:spTree>
    <p:extLst>
      <p:ext uri="{BB962C8B-B14F-4D97-AF65-F5344CB8AC3E}">
        <p14:creationId xmlns:p14="http://schemas.microsoft.com/office/powerpoint/2010/main" val="1044651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A958D97E-DF00-F8EF-0A9A-A2C0DFC3E79E}"/>
              </a:ext>
            </a:extLst>
          </p:cNvPr>
          <p:cNvPicPr>
            <a:picLocks noGrp="1" noChangeAspect="1"/>
          </p:cNvPicPr>
          <p:nvPr>
            <p:ph idx="1"/>
          </p:nvPr>
        </p:nvPicPr>
        <p:blipFill>
          <a:blip r:embed="rId2"/>
          <a:stretch>
            <a:fillRect/>
          </a:stretch>
        </p:blipFill>
        <p:spPr>
          <a:xfrm>
            <a:off x="771939" y="299314"/>
            <a:ext cx="10313210" cy="6558686"/>
          </a:xfrm>
        </p:spPr>
      </p:pic>
    </p:spTree>
    <p:extLst>
      <p:ext uri="{BB962C8B-B14F-4D97-AF65-F5344CB8AC3E}">
        <p14:creationId xmlns:p14="http://schemas.microsoft.com/office/powerpoint/2010/main" val="2732768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481328"/>
            <a:ext cx="8595360" cy="5372100"/>
          </a:xfrm>
          <a:prstGeom prst="rect">
            <a:avLst/>
          </a:prstGeom>
        </p:spPr>
      </p:pic>
      <p:sp>
        <p:nvSpPr>
          <p:cNvPr id="2" name="Title 1"/>
          <p:cNvSpPr>
            <a:spLocks noGrp="1"/>
          </p:cNvSpPr>
          <p:nvPr>
            <p:ph type="title"/>
          </p:nvPr>
        </p:nvSpPr>
        <p:spPr/>
        <p:txBody>
          <a:bodyPr/>
          <a:lstStyle/>
          <a:p>
            <a:r>
              <a:rPr lang="en-US" sz="3200" b="1" dirty="0"/>
              <a:t>CD-Links: 1.5°C and SDGs</a:t>
            </a:r>
          </a:p>
        </p:txBody>
      </p:sp>
      <p:grpSp>
        <p:nvGrpSpPr>
          <p:cNvPr id="4" name="Group 3"/>
          <p:cNvGrpSpPr/>
          <p:nvPr/>
        </p:nvGrpSpPr>
        <p:grpSpPr>
          <a:xfrm>
            <a:off x="10208916" y="1598614"/>
            <a:ext cx="369332" cy="3846611"/>
            <a:chOff x="8311878" y="1982989"/>
            <a:chExt cx="337674" cy="3237227"/>
          </a:xfrm>
        </p:grpSpPr>
        <p:cxnSp>
          <p:nvCxnSpPr>
            <p:cNvPr id="5" name="Straight Arrow Connector 4"/>
            <p:cNvCxnSpPr/>
            <p:nvPr/>
          </p:nvCxnSpPr>
          <p:spPr>
            <a:xfrm flipH="1">
              <a:off x="8331198" y="3996267"/>
              <a:ext cx="3" cy="12239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5400000">
              <a:off x="7976708" y="4539130"/>
              <a:ext cx="1008013" cy="33767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Arial" charset="0"/>
                  <a:ea typeface="+mn-ea"/>
                  <a:cs typeface="+mn-cs"/>
                </a:rPr>
                <a:t>co-benefit</a:t>
              </a:r>
            </a:p>
          </p:txBody>
        </p:sp>
        <p:cxnSp>
          <p:nvCxnSpPr>
            <p:cNvPr id="7" name="Straight Arrow Connector 6"/>
            <p:cNvCxnSpPr/>
            <p:nvPr/>
          </p:nvCxnSpPr>
          <p:spPr>
            <a:xfrm flipV="1">
              <a:off x="8331198" y="1982989"/>
              <a:ext cx="3" cy="19743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5400000">
              <a:off x="7794991" y="2895201"/>
              <a:ext cx="1371448" cy="33767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mn-cs"/>
                </a:rPr>
                <a:t>adverse effect</a:t>
              </a:r>
            </a:p>
          </p:txBody>
        </p:sp>
      </p:grpSp>
      <p:cxnSp>
        <p:nvCxnSpPr>
          <p:cNvPr id="11" name="Straight Connector 10"/>
          <p:cNvCxnSpPr/>
          <p:nvPr/>
        </p:nvCxnSpPr>
        <p:spPr>
          <a:xfrm>
            <a:off x="2135560" y="1700808"/>
            <a:ext cx="2736304" cy="0"/>
          </a:xfrm>
          <a:prstGeom prst="line">
            <a:avLst/>
          </a:prstGeom>
          <a:ln w="38100">
            <a:solidFill>
              <a:schemeClr val="tx1"/>
            </a:solidFill>
            <a:headEnd type="diamond"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38208" y="2780928"/>
            <a:ext cx="3024336" cy="0"/>
          </a:xfrm>
          <a:prstGeom prst="line">
            <a:avLst/>
          </a:prstGeom>
          <a:ln w="38100">
            <a:solidFill>
              <a:schemeClr val="tx1"/>
            </a:solidFill>
            <a:headEnd type="diamond"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869616" y="3717032"/>
            <a:ext cx="3096344" cy="0"/>
          </a:xfrm>
          <a:prstGeom prst="line">
            <a:avLst/>
          </a:prstGeom>
          <a:ln w="38100">
            <a:solidFill>
              <a:schemeClr val="tx1"/>
            </a:solidFill>
            <a:headEnd type="diamond" w="lg" len="med"/>
            <a:tailEnd type="diamond" w="lg"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42832" y="2132857"/>
            <a:ext cx="2428870" cy="64633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Direction depends on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mitigation strategy</a:t>
            </a:r>
          </a:p>
        </p:txBody>
      </p:sp>
      <p:sp>
        <p:nvSpPr>
          <p:cNvPr id="18" name="TextBox 17"/>
          <p:cNvSpPr txBox="1"/>
          <p:nvPr/>
        </p:nvSpPr>
        <p:spPr>
          <a:xfrm>
            <a:off x="7363658" y="3347700"/>
            <a:ext cx="2108269"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Robust co-benefits</a:t>
            </a:r>
          </a:p>
        </p:txBody>
      </p:sp>
      <p:sp>
        <p:nvSpPr>
          <p:cNvPr id="19" name="TextBox 18"/>
          <p:cNvSpPr txBox="1"/>
          <p:nvPr/>
        </p:nvSpPr>
        <p:spPr>
          <a:xfrm>
            <a:off x="2221869" y="1340768"/>
            <a:ext cx="2540119"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mn-ea"/>
                <a:cs typeface="+mn-cs"/>
              </a:rPr>
              <a:t>Robust adverse effects</a:t>
            </a:r>
          </a:p>
        </p:txBody>
      </p:sp>
      <p:cxnSp>
        <p:nvCxnSpPr>
          <p:cNvPr id="21" name="Straight Connector 20"/>
          <p:cNvCxnSpPr/>
          <p:nvPr/>
        </p:nvCxnSpPr>
        <p:spPr>
          <a:xfrm flipV="1">
            <a:off x="7266423" y="4009348"/>
            <a:ext cx="320040" cy="0"/>
          </a:xfrm>
          <a:prstGeom prst="line">
            <a:avLst/>
          </a:prstGeom>
          <a:ln w="12700">
            <a:solidFill>
              <a:srgbClr val="4BA14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2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33420-F4FB-B3BC-5581-140CA1041811}"/>
              </a:ext>
            </a:extLst>
          </p:cNvPr>
          <p:cNvSpPr>
            <a:spLocks noGrp="1"/>
          </p:cNvSpPr>
          <p:nvPr>
            <p:ph type="sldNum" sz="quarter" idx="12"/>
          </p:nvPr>
        </p:nvSpPr>
        <p:spPr>
          <a:xfrm>
            <a:off x="94488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BEE8F4-40B4-9049-879E-43350E1103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Google Shape;151;gce78b876d2_0_4">
            <a:extLst>
              <a:ext uri="{FF2B5EF4-FFF2-40B4-BE49-F238E27FC236}">
                <a16:creationId xmlns:a16="http://schemas.microsoft.com/office/drawing/2014/main" id="{0E695579-2D43-344A-8E2C-5CF580540A65}"/>
              </a:ext>
            </a:extLst>
          </p:cNvPr>
          <p:cNvSpPr txBox="1"/>
          <p:nvPr/>
        </p:nvSpPr>
        <p:spPr>
          <a:xfrm>
            <a:off x="535875" y="1558081"/>
            <a:ext cx="6895072" cy="4308831"/>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1200"/>
              </a:spcAft>
              <a:buClrTx/>
              <a:buSzPts val="1800"/>
              <a:buFont typeface="Arial"/>
              <a:buChar char="•"/>
              <a:tabLst/>
              <a:defRPr/>
            </a:pP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The NGFS scenarios have been developed to provide </a:t>
            </a:r>
            <a:r>
              <a:rPr kumimoji="0" lang="en-US" sz="1800" b="1"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a common starting point</a:t>
            </a: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 for analyzing climate risks to the </a:t>
            </a:r>
            <a:r>
              <a:rPr kumimoji="0" lang="en-US" sz="1800" b="1"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economy and financial system</a:t>
            </a: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 </a:t>
            </a:r>
          </a:p>
          <a:p>
            <a:pPr marL="285750" marR="0" lvl="0" indent="-285750" algn="l" defTabSz="914400" rtl="0" eaLnBrk="1" fontAlgn="auto" latinLnBrk="0" hangingPunct="1">
              <a:lnSpc>
                <a:spcPct val="100000"/>
              </a:lnSpc>
              <a:spcBef>
                <a:spcPts val="0"/>
              </a:spcBef>
              <a:spcAft>
                <a:spcPts val="1200"/>
              </a:spcAft>
              <a:buClrTx/>
              <a:buSzPts val="1800"/>
              <a:buFont typeface="Arial"/>
              <a:buChar char="•"/>
              <a:tabLst/>
              <a:defRPr/>
            </a:pP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These are detailed scenarios that analyze both the </a:t>
            </a:r>
            <a:r>
              <a:rPr kumimoji="0" lang="en-US" sz="1800" b="1"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physical</a:t>
            </a: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 and </a:t>
            </a:r>
            <a:r>
              <a:rPr kumimoji="0" lang="en-US" sz="1800" b="1"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transition risks </a:t>
            </a: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from climate change and their economic impacts. </a:t>
            </a:r>
          </a:p>
          <a:p>
            <a:pPr marL="285750" marR="0" lvl="0" indent="-285750" algn="l" defTabSz="914400" rtl="0" eaLnBrk="1" fontAlgn="auto" latinLnBrk="0" hangingPunct="1">
              <a:lnSpc>
                <a:spcPct val="100000"/>
              </a:lnSpc>
              <a:spcBef>
                <a:spcPts val="0"/>
              </a:spcBef>
              <a:spcAft>
                <a:spcPts val="1200"/>
              </a:spcAft>
              <a:buClrTx/>
              <a:buSzPts val="1800"/>
              <a:buFont typeface="Arial"/>
              <a:buChar char="•"/>
              <a:tabLst/>
              <a:defRPr/>
            </a:pP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These have been created through </a:t>
            </a:r>
            <a:r>
              <a:rPr kumimoji="0" lang="en-US" sz="1800" b="1"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a suite of models</a:t>
            </a: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 supported by a consortium of world leading climate scientists and modeling teams. </a:t>
            </a:r>
          </a:p>
          <a:p>
            <a:pPr marL="285750" marR="0" lvl="0" indent="-285750" algn="l" defTabSz="914400" rtl="0" eaLnBrk="1" fontAlgn="auto" latinLnBrk="0" hangingPunct="1">
              <a:lnSpc>
                <a:spcPct val="100000"/>
              </a:lnSpc>
              <a:spcBef>
                <a:spcPts val="0"/>
              </a:spcBef>
              <a:spcAft>
                <a:spcPts val="1200"/>
              </a:spcAft>
              <a:buClrTx/>
              <a:buSzPts val="1800"/>
              <a:buFont typeface="Arial"/>
              <a:buChar char="•"/>
              <a:tabLst/>
              <a:defRPr/>
            </a:pP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Key users of the NGFS scenarios include a growing number of </a:t>
            </a:r>
            <a:r>
              <a:rPr kumimoji="0" lang="en-US" sz="1800" b="1"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central banks, supervisors, governments, and private firms </a:t>
            </a:r>
            <a:r>
              <a:rPr kumimoji="0" lang="en-US" sz="1800" b="0" i="0" u="none" strike="noStrike" kern="1200" cap="none" spc="0" normalizeH="0" baseline="0" noProof="0" dirty="0">
                <a:ln>
                  <a:noFill/>
                </a:ln>
                <a:solidFill>
                  <a:srgbClr val="44546A"/>
                </a:solidFill>
                <a:effectLst/>
                <a:uLnTx/>
                <a:uFillTx/>
                <a:latin typeface="Libre Franklin" pitchFamily="2" charset="77"/>
                <a:ea typeface="Libre Franklin"/>
                <a:cs typeface="Libre Franklin"/>
                <a:sym typeface="Libre Franklin"/>
              </a:rPr>
              <a:t>to better understand risks to financial systems, economies and their own businesses and balance sheets.</a:t>
            </a:r>
          </a:p>
        </p:txBody>
      </p:sp>
      <p:pic>
        <p:nvPicPr>
          <p:cNvPr id="7" name="Picture 2">
            <a:extLst>
              <a:ext uri="{FF2B5EF4-FFF2-40B4-BE49-F238E27FC236}">
                <a16:creationId xmlns:a16="http://schemas.microsoft.com/office/drawing/2014/main" id="{3E59BA94-1F25-E2A4-273E-49B440993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747" y="2417781"/>
            <a:ext cx="3657600" cy="2022437"/>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4">
            <a:extLst>
              <a:ext uri="{FF2B5EF4-FFF2-40B4-BE49-F238E27FC236}">
                <a16:creationId xmlns:a16="http://schemas.microsoft.com/office/drawing/2014/main" id="{EF660DB4-1537-115E-A4EA-899872BE4D23}"/>
              </a:ext>
            </a:extLst>
          </p:cNvPr>
          <p:cNvSpPr txBox="1">
            <a:spLocks/>
          </p:cNvSpPr>
          <p:nvPr/>
        </p:nvSpPr>
        <p:spPr>
          <a:xfrm>
            <a:off x="639419" y="412049"/>
            <a:ext cx="9467108" cy="387798"/>
          </a:xfrm>
          <a:prstGeom prst="rect">
            <a:avLst/>
          </a:prstGeom>
        </p:spPr>
        <p:txBody>
          <a:bodyPr vert="horz" wrap="square" lIns="0" tIns="0" rIns="0" bIns="0" rtlCol="0" anchor="ctr" anchorCtr="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D57500"/>
                </a:solidFill>
                <a:effectLst/>
                <a:uLnTx/>
                <a:uFillTx/>
                <a:latin typeface="Libre Franklin" pitchFamily="2" charset="77"/>
                <a:ea typeface="+mj-ea"/>
                <a:cs typeface="Arial"/>
              </a:rPr>
              <a:t>NGFS Scenarios for Central Banks and Supervisors</a:t>
            </a:r>
          </a:p>
        </p:txBody>
      </p:sp>
    </p:spTree>
    <p:extLst>
      <p:ext uri="{BB962C8B-B14F-4D97-AF65-F5344CB8AC3E}">
        <p14:creationId xmlns:p14="http://schemas.microsoft.com/office/powerpoint/2010/main" val="2930687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33420-F4FB-B3BC-5581-140CA1041811}"/>
              </a:ext>
            </a:extLst>
          </p:cNvPr>
          <p:cNvSpPr>
            <a:spLocks noGrp="1"/>
          </p:cNvSpPr>
          <p:nvPr>
            <p:ph type="sldNum" sz="quarter" idx="12"/>
          </p:nvPr>
        </p:nvSpPr>
        <p:spPr>
          <a:xfrm>
            <a:off x="94488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BEE8F4-40B4-9049-879E-43350E1103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4">
            <a:extLst>
              <a:ext uri="{FF2B5EF4-FFF2-40B4-BE49-F238E27FC236}">
                <a16:creationId xmlns:a16="http://schemas.microsoft.com/office/drawing/2014/main" id="{5191006B-912D-3DD0-2EE1-A862001E35A2}"/>
              </a:ext>
            </a:extLst>
          </p:cNvPr>
          <p:cNvSpPr txBox="1">
            <a:spLocks/>
          </p:cNvSpPr>
          <p:nvPr/>
        </p:nvSpPr>
        <p:spPr>
          <a:xfrm>
            <a:off x="639419" y="218150"/>
            <a:ext cx="11127466" cy="775597"/>
          </a:xfrm>
          <a:prstGeom prst="rect">
            <a:avLst/>
          </a:prstGeom>
        </p:spPr>
        <p:txBody>
          <a:bodyPr vert="horz" wrap="square" lIns="0" tIns="0" rIns="0" bIns="0" rtlCol="0" anchor="ctr" anchorCtr="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D57500"/>
                </a:solidFill>
                <a:effectLst/>
                <a:uLnTx/>
                <a:uFillTx/>
                <a:latin typeface="Libre Franklin" pitchFamily="2" charset="77"/>
                <a:ea typeface="+mj-ea"/>
                <a:cs typeface="Arial"/>
              </a:rPr>
              <a:t>The scenarios have been created through a suite of models, aligned in a coherent way</a:t>
            </a:r>
          </a:p>
        </p:txBody>
      </p:sp>
      <p:grpSp>
        <p:nvGrpSpPr>
          <p:cNvPr id="4" name="Group 3">
            <a:extLst>
              <a:ext uri="{FF2B5EF4-FFF2-40B4-BE49-F238E27FC236}">
                <a16:creationId xmlns:a16="http://schemas.microsoft.com/office/drawing/2014/main" id="{8E20EF88-59C9-2375-AB0B-92DE2B9DB098}"/>
              </a:ext>
            </a:extLst>
          </p:cNvPr>
          <p:cNvGrpSpPr>
            <a:grpSpLocks noChangeAspect="1"/>
          </p:cNvGrpSpPr>
          <p:nvPr/>
        </p:nvGrpSpPr>
        <p:grpSpPr>
          <a:xfrm>
            <a:off x="1219200" y="1198079"/>
            <a:ext cx="9212687" cy="5006338"/>
            <a:chOff x="731885" y="1054647"/>
            <a:chExt cx="9470695" cy="5146535"/>
          </a:xfrm>
        </p:grpSpPr>
        <p:pic>
          <p:nvPicPr>
            <p:cNvPr id="14" name="Picture 13" descr="Diagram&#10;&#10;Description automatically generated">
              <a:extLst>
                <a:ext uri="{FF2B5EF4-FFF2-40B4-BE49-F238E27FC236}">
                  <a16:creationId xmlns:a16="http://schemas.microsoft.com/office/drawing/2014/main" id="{17423BBC-C076-71DB-659F-18CDA58FC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85" y="1054647"/>
              <a:ext cx="9357337" cy="5146535"/>
            </a:xfrm>
            <a:prstGeom prst="rect">
              <a:avLst/>
            </a:prstGeom>
          </p:spPr>
        </p:pic>
        <p:sp>
          <p:nvSpPr>
            <p:cNvPr id="8" name="TextBox 7">
              <a:extLst>
                <a:ext uri="{FF2B5EF4-FFF2-40B4-BE49-F238E27FC236}">
                  <a16:creationId xmlns:a16="http://schemas.microsoft.com/office/drawing/2014/main" id="{B122ABAB-87EB-48FD-F45E-1F366B622E7F}"/>
                </a:ext>
              </a:extLst>
            </p:cNvPr>
            <p:cNvSpPr txBox="1"/>
            <p:nvPr/>
          </p:nvSpPr>
          <p:spPr>
            <a:xfrm>
              <a:off x="8838333" y="3914408"/>
              <a:ext cx="1364247" cy="474593"/>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FF"/>
                  </a:highlight>
                  <a:uLnTx/>
                  <a:uFillTx/>
                  <a:latin typeface="Franklin Gothic Medium" panose="020B0603020102020204" pitchFamily="34" charset="0"/>
                  <a:ea typeface="+mn-ea"/>
                  <a:cs typeface="+mn-cs"/>
                </a:rPr>
                <a:t>Explored in Phase III</a:t>
              </a:r>
            </a:p>
          </p:txBody>
        </p:sp>
      </p:grpSp>
      <p:sp>
        <p:nvSpPr>
          <p:cNvPr id="34" name="Rectangle 33">
            <a:extLst>
              <a:ext uri="{FF2B5EF4-FFF2-40B4-BE49-F238E27FC236}">
                <a16:creationId xmlns:a16="http://schemas.microsoft.com/office/drawing/2014/main" id="{8E97F486-0EBD-F27B-0A09-53FDF43C943A}"/>
              </a:ext>
            </a:extLst>
          </p:cNvPr>
          <p:cNvSpPr/>
          <p:nvPr/>
        </p:nvSpPr>
        <p:spPr>
          <a:xfrm>
            <a:off x="639417" y="6356350"/>
            <a:ext cx="11544961"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5B9BD5"/>
                </a:solidFill>
                <a:effectLst/>
                <a:uLnTx/>
                <a:uFillTx/>
                <a:latin typeface="Libre Franklin" pitchFamily="2" charset="77"/>
                <a:ea typeface="+mn-ea"/>
                <a:cs typeface="+mn-cs"/>
              </a:rPr>
              <a:t>https://www.ngfs.net/sites/default/files/media/2021/08/27/ngfs_climate_scenarios_phase2_june2021.pdf</a:t>
            </a:r>
          </a:p>
        </p:txBody>
      </p:sp>
      <p:sp>
        <p:nvSpPr>
          <p:cNvPr id="36" name="Rectangle 35">
            <a:extLst>
              <a:ext uri="{FF2B5EF4-FFF2-40B4-BE49-F238E27FC236}">
                <a16:creationId xmlns:a16="http://schemas.microsoft.com/office/drawing/2014/main" id="{B27E1226-11A2-B8DD-ED63-F91C11B25D7C}"/>
              </a:ext>
            </a:extLst>
          </p:cNvPr>
          <p:cNvSpPr/>
          <p:nvPr/>
        </p:nvSpPr>
        <p:spPr>
          <a:xfrm>
            <a:off x="850497" y="2353822"/>
            <a:ext cx="4022291" cy="2362557"/>
          </a:xfrm>
          <a:prstGeom prst="rect">
            <a:avLst/>
          </a:prstGeom>
          <a:noFill/>
          <a:ln w="38100">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7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txBox="1">
            <a:spLocks/>
          </p:cNvSpPr>
          <p:nvPr/>
        </p:nvSpPr>
        <p:spPr>
          <a:xfrm>
            <a:off x="480956" y="278954"/>
            <a:ext cx="11502497" cy="692497"/>
          </a:xfrm>
          <a:prstGeom prst="rect">
            <a:avLst/>
          </a:prstGeom>
        </p:spPr>
        <p:txBody>
          <a:bodyPr vert="horz" wrap="square" lIns="0" tIns="0" rIns="0" bIns="0" rtlCol="0" anchor="ctr" anchorCtr="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2500" b="1" i="0" u="none" strike="noStrike" kern="1200" cap="none" spc="0" normalizeH="0" baseline="0" noProof="0" dirty="0">
                <a:ln>
                  <a:noFill/>
                </a:ln>
                <a:solidFill>
                  <a:srgbClr val="D57500"/>
                </a:solidFill>
                <a:effectLst/>
                <a:uLnTx/>
                <a:uFillTx/>
                <a:latin typeface="Libre Franklin" pitchFamily="2" charset="77"/>
                <a:ea typeface="+mj-ea"/>
                <a:cs typeface="Arial"/>
              </a:rPr>
              <a:t>NGFS Scenarios are supported by a consortium of world leading climate scientists and modeling teams</a:t>
            </a:r>
          </a:p>
        </p:txBody>
      </p:sp>
      <p:grpSp>
        <p:nvGrpSpPr>
          <p:cNvPr id="9" name="Group 8">
            <a:extLst>
              <a:ext uri="{FF2B5EF4-FFF2-40B4-BE49-F238E27FC236}">
                <a16:creationId xmlns:a16="http://schemas.microsoft.com/office/drawing/2014/main" id="{1D72BAA9-95A7-C3FF-B574-7AEDCF3FF7B7}"/>
              </a:ext>
            </a:extLst>
          </p:cNvPr>
          <p:cNvGrpSpPr/>
          <p:nvPr/>
        </p:nvGrpSpPr>
        <p:grpSpPr>
          <a:xfrm>
            <a:off x="6941159" y="832351"/>
            <a:ext cx="5197229" cy="5931569"/>
            <a:chOff x="6970407" y="625202"/>
            <a:chExt cx="5197229" cy="5931569"/>
          </a:xfrm>
        </p:grpSpPr>
        <p:pic>
          <p:nvPicPr>
            <p:cNvPr id="16" name="Picture 15">
              <a:extLst>
                <a:ext uri="{FF2B5EF4-FFF2-40B4-BE49-F238E27FC236}">
                  <a16:creationId xmlns:a16="http://schemas.microsoft.com/office/drawing/2014/main" id="{439A8AE7-58D6-421B-A72E-EB71932885B5}"/>
                </a:ext>
              </a:extLst>
            </p:cNvPr>
            <p:cNvPicPr>
              <a:picLocks noChangeAspect="1"/>
            </p:cNvPicPr>
            <p:nvPr/>
          </p:nvPicPr>
          <p:blipFill rotWithShape="1">
            <a:blip r:embed="rId3"/>
            <a:srcRect t="9872"/>
            <a:stretch/>
          </p:blipFill>
          <p:spPr>
            <a:xfrm>
              <a:off x="6970407" y="625202"/>
              <a:ext cx="5197229" cy="5931569"/>
            </a:xfrm>
            <a:prstGeom prst="rect">
              <a:avLst/>
            </a:prstGeom>
          </p:spPr>
        </p:pic>
        <p:sp>
          <p:nvSpPr>
            <p:cNvPr id="26" name="Rectangle: Rounded Corners 22">
              <a:extLst>
                <a:ext uri="{FF2B5EF4-FFF2-40B4-BE49-F238E27FC236}">
                  <a16:creationId xmlns:a16="http://schemas.microsoft.com/office/drawing/2014/main" id="{702356B3-7947-C2BC-E615-22C8724E94D5}"/>
                </a:ext>
              </a:extLst>
            </p:cNvPr>
            <p:cNvSpPr/>
            <p:nvPr/>
          </p:nvSpPr>
          <p:spPr>
            <a:xfrm>
              <a:off x="7691823" y="2947736"/>
              <a:ext cx="364960" cy="1465081"/>
            </a:xfrm>
            <a:prstGeom prst="round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22">
              <a:extLst>
                <a:ext uri="{FF2B5EF4-FFF2-40B4-BE49-F238E27FC236}">
                  <a16:creationId xmlns:a16="http://schemas.microsoft.com/office/drawing/2014/main" id="{13035E92-30B0-9DEE-85DC-D56396B6E774}"/>
                </a:ext>
              </a:extLst>
            </p:cNvPr>
            <p:cNvSpPr/>
            <p:nvPr/>
          </p:nvSpPr>
          <p:spPr>
            <a:xfrm rot="5400000">
              <a:off x="9886228" y="5143301"/>
              <a:ext cx="364960" cy="1465081"/>
            </a:xfrm>
            <a:prstGeom prst="round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Rectangle: Rounded Corners 10">
            <a:extLst>
              <a:ext uri="{FF2B5EF4-FFF2-40B4-BE49-F238E27FC236}">
                <a16:creationId xmlns:a16="http://schemas.microsoft.com/office/drawing/2014/main" id="{7B116A7A-57F7-46B1-B2B6-048A76A284F9}"/>
              </a:ext>
            </a:extLst>
          </p:cNvPr>
          <p:cNvSpPr/>
          <p:nvPr/>
        </p:nvSpPr>
        <p:spPr>
          <a:xfrm>
            <a:off x="372672" y="1245594"/>
            <a:ext cx="5705582" cy="4381500"/>
          </a:xfrm>
          <a:prstGeom prst="roundRect">
            <a:avLst/>
          </a:prstGeom>
          <a:solidFill>
            <a:schemeClr val="accent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row: Right 28">
            <a:extLst>
              <a:ext uri="{FF2B5EF4-FFF2-40B4-BE49-F238E27FC236}">
                <a16:creationId xmlns:a16="http://schemas.microsoft.com/office/drawing/2014/main" id="{1B4F3028-76CD-4E08-BA29-2D70D0DD6C42}"/>
              </a:ext>
            </a:extLst>
          </p:cNvPr>
          <p:cNvSpPr/>
          <p:nvPr/>
        </p:nvSpPr>
        <p:spPr>
          <a:xfrm>
            <a:off x="5896098" y="1613947"/>
            <a:ext cx="1135992" cy="3651804"/>
          </a:xfrm>
          <a:prstGeom prst="rightArrow">
            <a:avLst>
              <a:gd name="adj1" fmla="val 100000"/>
              <a:gd name="adj2" fmla="val 92549"/>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9FDD2FE9-FA96-460C-9021-04F831989E74}"/>
              </a:ext>
            </a:extLst>
          </p:cNvPr>
          <p:cNvSpPr txBox="1"/>
          <p:nvPr/>
        </p:nvSpPr>
        <p:spPr>
          <a:xfrm>
            <a:off x="1963739" y="1196313"/>
            <a:ext cx="252344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ibre Franklin" pitchFamily="2" charset="77"/>
                <a:ea typeface="+mn-ea"/>
                <a:cs typeface="+mn-cs"/>
              </a:rPr>
              <a:t>Research Consortium</a:t>
            </a:r>
          </a:p>
        </p:txBody>
      </p:sp>
      <p:pic>
        <p:nvPicPr>
          <p:cNvPr id="10" name="Picture 9" descr="A picture containing company name&#10;&#10;Description automatically generated">
            <a:extLst>
              <a:ext uri="{FF2B5EF4-FFF2-40B4-BE49-F238E27FC236}">
                <a16:creationId xmlns:a16="http://schemas.microsoft.com/office/drawing/2014/main" id="{F98EBF89-3980-0C38-7586-92ADC21A3684}"/>
              </a:ext>
            </a:extLst>
          </p:cNvPr>
          <p:cNvPicPr>
            <a:picLocks noChangeAspect="1"/>
          </p:cNvPicPr>
          <p:nvPr/>
        </p:nvPicPr>
        <p:blipFill>
          <a:blip r:embed="rId4"/>
          <a:stretch>
            <a:fillRect/>
          </a:stretch>
        </p:blipFill>
        <p:spPr>
          <a:xfrm>
            <a:off x="809822" y="1556920"/>
            <a:ext cx="4864100" cy="5207000"/>
          </a:xfrm>
          <a:prstGeom prst="rect">
            <a:avLst/>
          </a:prstGeom>
        </p:spPr>
      </p:pic>
      <p:sp>
        <p:nvSpPr>
          <p:cNvPr id="13" name="TextBox 12">
            <a:extLst>
              <a:ext uri="{FF2B5EF4-FFF2-40B4-BE49-F238E27FC236}">
                <a16:creationId xmlns:a16="http://schemas.microsoft.com/office/drawing/2014/main" id="{5454DE97-DEA1-BFFE-6BBE-869DD3EB15E9}"/>
              </a:ext>
            </a:extLst>
          </p:cNvPr>
          <p:cNvSpPr txBox="1"/>
          <p:nvPr/>
        </p:nvSpPr>
        <p:spPr>
          <a:xfrm>
            <a:off x="5610131" y="6044869"/>
            <a:ext cx="185339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ibre Franklin" pitchFamily="2" charset="77"/>
                <a:ea typeface="+mn-ea"/>
                <a:cs typeface="+mn-cs"/>
              </a:rPr>
              <a:t>Financial Support</a:t>
            </a:r>
          </a:p>
        </p:txBody>
      </p:sp>
      <p:sp>
        <p:nvSpPr>
          <p:cNvPr id="14" name="Oval 13">
            <a:extLst>
              <a:ext uri="{FF2B5EF4-FFF2-40B4-BE49-F238E27FC236}">
                <a16:creationId xmlns:a16="http://schemas.microsoft.com/office/drawing/2014/main" id="{9D5DBF47-4887-1A8D-E59D-4DC24A3E5F64}"/>
              </a:ext>
            </a:extLst>
          </p:cNvPr>
          <p:cNvSpPr/>
          <p:nvPr/>
        </p:nvSpPr>
        <p:spPr>
          <a:xfrm>
            <a:off x="2325086" y="4099961"/>
            <a:ext cx="1833572" cy="1738745"/>
          </a:xfrm>
          <a:prstGeom prst="ellipse">
            <a:avLst/>
          </a:pr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75F15FA-B6B3-CB5D-96D5-60901908666B}"/>
              </a:ext>
            </a:extLst>
          </p:cNvPr>
          <p:cNvSpPr txBox="1"/>
          <p:nvPr/>
        </p:nvSpPr>
        <p:spPr>
          <a:xfrm>
            <a:off x="2360051" y="5302524"/>
            <a:ext cx="176364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highlight>
                  <a:srgbClr val="FFFFFF"/>
                </a:highlight>
                <a:uLnTx/>
                <a:uFillTx/>
                <a:latin typeface="Libre Franklin" pitchFamily="2" charset="77"/>
                <a:ea typeface="+mn-ea"/>
                <a:cs typeface="+mn-cs"/>
              </a:rPr>
              <a:t>Quarterly Statistical Macroeconomic Model</a:t>
            </a:r>
          </a:p>
        </p:txBody>
      </p:sp>
    </p:spTree>
    <p:extLst>
      <p:ext uri="{BB962C8B-B14F-4D97-AF65-F5344CB8AC3E}">
        <p14:creationId xmlns:p14="http://schemas.microsoft.com/office/powerpoint/2010/main" val="315153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i="1" dirty="0"/>
              <a:t>What do we make of the variation in the model results? How do we handle uncertainty?</a:t>
            </a:r>
          </a:p>
          <a:p>
            <a:r>
              <a:rPr lang="en-US" i="1" dirty="0"/>
              <a:t>How do we compare models with very different characteristics</a:t>
            </a:r>
          </a:p>
          <a:p>
            <a:r>
              <a:rPr lang="en-US" dirty="0"/>
              <a:t>Untangling why models give different results</a:t>
            </a:r>
          </a:p>
          <a:p>
            <a:r>
              <a:rPr lang="en-US" dirty="0"/>
              <a:t>Identifying “good” results – assessing models</a:t>
            </a:r>
          </a:p>
          <a:p>
            <a:r>
              <a:rPr lang="en-US" dirty="0"/>
              <a:t>Models that don’t solve.</a:t>
            </a:r>
          </a:p>
          <a:p>
            <a:r>
              <a:rPr lang="en-US" dirty="0"/>
              <a:t>Data collection and consistency</a:t>
            </a:r>
          </a:p>
          <a:p>
            <a:r>
              <a:rPr lang="en-US" dirty="0"/>
              <a:t>Funding and getting interest from the modelers</a:t>
            </a:r>
          </a:p>
          <a:p>
            <a:r>
              <a:rPr lang="en-US" dirty="0"/>
              <a:t>Different model capabilities (regions, sectors, etc.)</a:t>
            </a:r>
          </a:p>
          <a:p>
            <a:endParaRPr lang="en-US" dirty="0"/>
          </a:p>
        </p:txBody>
      </p:sp>
    </p:spTree>
    <p:extLst>
      <p:ext uri="{BB962C8B-B14F-4D97-AF65-F5344CB8AC3E}">
        <p14:creationId xmlns:p14="http://schemas.microsoft.com/office/powerpoint/2010/main" val="447680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a:t>
            </a:r>
            <a:r>
              <a:rPr lang="en-US" baseline="-25000" dirty="0"/>
              <a:t>2</a:t>
            </a:r>
            <a:r>
              <a:rPr lang="en-US" dirty="0"/>
              <a:t> Emissions (China)</a:t>
            </a:r>
          </a:p>
        </p:txBody>
      </p:sp>
      <p:pic>
        <p:nvPicPr>
          <p:cNvPr id="5" name="Picture 4"/>
          <p:cNvPicPr>
            <a:picLocks noChangeAspect="1"/>
          </p:cNvPicPr>
          <p:nvPr/>
        </p:nvPicPr>
        <p:blipFill>
          <a:blip r:embed="rId3"/>
          <a:stretch>
            <a:fillRect/>
          </a:stretch>
        </p:blipFill>
        <p:spPr>
          <a:xfrm>
            <a:off x="2115748" y="1331842"/>
            <a:ext cx="8033390" cy="4754783"/>
          </a:xfrm>
          <a:prstGeom prst="rect">
            <a:avLst/>
          </a:prstGeom>
        </p:spPr>
      </p:pic>
      <p:sp>
        <p:nvSpPr>
          <p:cNvPr id="6" name="TextBox 5"/>
          <p:cNvSpPr txBox="1"/>
          <p:nvPr/>
        </p:nvSpPr>
        <p:spPr>
          <a:xfrm>
            <a:off x="658082" y="6273698"/>
            <a:ext cx="1019880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t>Energy Foundation China (2020). “Synthesis Report 2020 on China’s Carbon Neutrality: China’s New Growth Pathway: from the 14th Five Year Plan to Carbon Neutrality.” Energy Foundation China, Beijing, China. Available at: https://www.efchina.org/Reports-en/report-lceg-20201210-en.</a:t>
            </a:r>
          </a:p>
        </p:txBody>
      </p:sp>
    </p:spTree>
    <p:extLst>
      <p:ext uri="{BB962C8B-B14F-4D97-AF65-F5344CB8AC3E}">
        <p14:creationId xmlns:p14="http://schemas.microsoft.com/office/powerpoint/2010/main" val="457976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IIASA databases</a:t>
            </a:r>
          </a:p>
        </p:txBody>
      </p:sp>
      <p:sp>
        <p:nvSpPr>
          <p:cNvPr id="3" name="Content Placeholder 2"/>
          <p:cNvSpPr>
            <a:spLocks noGrp="1"/>
          </p:cNvSpPr>
          <p:nvPr>
            <p:ph idx="1"/>
          </p:nvPr>
        </p:nvSpPr>
        <p:spPr/>
        <p:txBody>
          <a:bodyPr/>
          <a:lstStyle/>
          <a:p>
            <a:r>
              <a:rPr lang="en-US" sz="2800" dirty="0">
                <a:hlinkClick r:id="rId2"/>
              </a:rPr>
              <a:t>AR6 Scenario Explorer and Database hosted by IIASA</a:t>
            </a:r>
            <a:endParaRPr lang="en-US" sz="2800" dirty="0"/>
          </a:p>
          <a:p>
            <a:r>
              <a:rPr lang="en-US" dirty="0">
                <a:hlinkClick r:id="rId3"/>
              </a:rPr>
              <a:t>IAMC 1.5°C Scenario Explorer hosted by IIASA</a:t>
            </a:r>
            <a:endParaRPr lang="en-US" dirty="0"/>
          </a:p>
          <a:p>
            <a:pPr marL="50800" indent="0">
              <a:buNone/>
            </a:pPr>
            <a:endParaRPr lang="en-US" dirty="0"/>
          </a:p>
        </p:txBody>
      </p:sp>
    </p:spTree>
    <p:extLst>
      <p:ext uri="{BB962C8B-B14F-4D97-AF65-F5344CB8AC3E}">
        <p14:creationId xmlns:p14="http://schemas.microsoft.com/office/powerpoint/2010/main" val="1323114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Questions</a:t>
            </a:r>
          </a:p>
        </p:txBody>
      </p:sp>
      <p:sp>
        <p:nvSpPr>
          <p:cNvPr id="4" name="Conten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7575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CO</a:t>
            </a:r>
            <a:r>
              <a:rPr lang="en-US" baseline="-25000" dirty="0"/>
              <a:t>2</a:t>
            </a:r>
            <a:r>
              <a:rPr lang="en-US" dirty="0"/>
              <a:t> Emissions across Models (China)</a:t>
            </a:r>
          </a:p>
        </p:txBody>
      </p:sp>
      <p:pic>
        <p:nvPicPr>
          <p:cNvPr id="4" name="Picture 3"/>
          <p:cNvPicPr>
            <a:picLocks noChangeAspect="1"/>
          </p:cNvPicPr>
          <p:nvPr/>
        </p:nvPicPr>
        <p:blipFill>
          <a:blip r:embed="rId2"/>
          <a:stretch>
            <a:fillRect/>
          </a:stretch>
        </p:blipFill>
        <p:spPr>
          <a:xfrm>
            <a:off x="536713" y="1129396"/>
            <a:ext cx="6309360" cy="4920143"/>
          </a:xfrm>
          <a:prstGeom prst="rect">
            <a:avLst/>
          </a:prstGeom>
        </p:spPr>
      </p:pic>
      <p:pic>
        <p:nvPicPr>
          <p:cNvPr id="5" name="Picture 4"/>
          <p:cNvPicPr>
            <a:picLocks noChangeAspect="1"/>
          </p:cNvPicPr>
          <p:nvPr/>
        </p:nvPicPr>
        <p:blipFill>
          <a:blip r:embed="rId3"/>
          <a:stretch>
            <a:fillRect/>
          </a:stretch>
        </p:blipFill>
        <p:spPr>
          <a:xfrm>
            <a:off x="7068952" y="1752056"/>
            <a:ext cx="4361905" cy="3714286"/>
          </a:xfrm>
          <a:prstGeom prst="rect">
            <a:avLst/>
          </a:prstGeom>
        </p:spPr>
      </p:pic>
      <p:sp>
        <p:nvSpPr>
          <p:cNvPr id="3" name="TextBox 2">
            <a:extLst>
              <a:ext uri="{FF2B5EF4-FFF2-40B4-BE49-F238E27FC236}">
                <a16:creationId xmlns:a16="http://schemas.microsoft.com/office/drawing/2014/main" id="{A5850B39-4B22-F768-B1A5-90398026EB7F}"/>
              </a:ext>
            </a:extLst>
          </p:cNvPr>
          <p:cNvSpPr txBox="1"/>
          <p:nvPr/>
        </p:nvSpPr>
        <p:spPr>
          <a:xfrm>
            <a:off x="658082" y="6273698"/>
            <a:ext cx="1019880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t>Energy Foundation China (2020). “Synthesis Report 2020 on China’s Carbon Neutrality: China’s New Growth Pathway: from the 14th Five Year Plan to Carbon Neutrality.” Energy Foundation China, Beijing, China. Available at: https://www.efchina.org/Reports-en/report-lceg-20201210-en.</a:t>
            </a:r>
          </a:p>
        </p:txBody>
      </p:sp>
    </p:spTree>
    <p:extLst>
      <p:ext uri="{BB962C8B-B14F-4D97-AF65-F5344CB8AC3E}">
        <p14:creationId xmlns:p14="http://schemas.microsoft.com/office/powerpoint/2010/main" val="2126619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CO</a:t>
            </a:r>
            <a:r>
              <a:rPr lang="en-US" baseline="-25000" dirty="0"/>
              <a:t>2</a:t>
            </a:r>
            <a:r>
              <a:rPr lang="en-US" dirty="0"/>
              <a:t> Emissions across Models (China)</a:t>
            </a:r>
          </a:p>
        </p:txBody>
      </p:sp>
      <p:pic>
        <p:nvPicPr>
          <p:cNvPr id="3" name="Picture 2"/>
          <p:cNvPicPr>
            <a:picLocks noChangeAspect="1"/>
          </p:cNvPicPr>
          <p:nvPr/>
        </p:nvPicPr>
        <p:blipFill>
          <a:blip r:embed="rId3"/>
          <a:stretch>
            <a:fillRect/>
          </a:stretch>
        </p:blipFill>
        <p:spPr>
          <a:xfrm>
            <a:off x="743920" y="1228757"/>
            <a:ext cx="6036453" cy="4827518"/>
          </a:xfrm>
          <a:prstGeom prst="rect">
            <a:avLst/>
          </a:prstGeom>
        </p:spPr>
      </p:pic>
      <p:pic>
        <p:nvPicPr>
          <p:cNvPr id="4" name="Picture 3"/>
          <p:cNvPicPr>
            <a:picLocks noChangeAspect="1"/>
          </p:cNvPicPr>
          <p:nvPr/>
        </p:nvPicPr>
        <p:blipFill>
          <a:blip r:embed="rId4"/>
          <a:stretch>
            <a:fillRect/>
          </a:stretch>
        </p:blipFill>
        <p:spPr>
          <a:xfrm>
            <a:off x="7068952" y="1752056"/>
            <a:ext cx="4361905" cy="3714286"/>
          </a:xfrm>
          <a:prstGeom prst="rect">
            <a:avLst/>
          </a:prstGeom>
        </p:spPr>
      </p:pic>
      <p:sp>
        <p:nvSpPr>
          <p:cNvPr id="6" name="TextBox 5">
            <a:extLst>
              <a:ext uri="{FF2B5EF4-FFF2-40B4-BE49-F238E27FC236}">
                <a16:creationId xmlns:a16="http://schemas.microsoft.com/office/drawing/2014/main" id="{C7A00ED1-9721-22DE-80B6-F4EB9144DE78}"/>
              </a:ext>
            </a:extLst>
          </p:cNvPr>
          <p:cNvSpPr txBox="1"/>
          <p:nvPr/>
        </p:nvSpPr>
        <p:spPr>
          <a:xfrm>
            <a:off x="658082" y="6273698"/>
            <a:ext cx="1019880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t>Energy Foundation China (2020). “Synthesis Report 2020 on China’s Carbon Neutrality: China’s New Growth Pathway: from the 14th Five Year Plan to Carbon Neutrality.” Energy Foundation China, Beijing, China. Available at: https://www.efchina.org/Reports-en/report-lceg-20201210-en.</a:t>
            </a:r>
          </a:p>
        </p:txBody>
      </p:sp>
    </p:spTree>
    <p:extLst>
      <p:ext uri="{BB962C8B-B14F-4D97-AF65-F5344CB8AC3E}">
        <p14:creationId xmlns:p14="http://schemas.microsoft.com/office/powerpoint/2010/main" val="3757227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Model </a:t>
            </a:r>
            <a:r>
              <a:rPr lang="en-US" dirty="0" err="1"/>
              <a:t>Intercomparison</a:t>
            </a:r>
            <a:r>
              <a:rPr lang="en-US" dirty="0"/>
              <a:t>?</a:t>
            </a:r>
          </a:p>
        </p:txBody>
      </p:sp>
      <p:sp>
        <p:nvSpPr>
          <p:cNvPr id="3" name="Content Placeholder 2"/>
          <p:cNvSpPr>
            <a:spLocks noGrp="1"/>
          </p:cNvSpPr>
          <p:nvPr>
            <p:ph idx="1"/>
          </p:nvPr>
        </p:nvSpPr>
        <p:spPr>
          <a:xfrm>
            <a:off x="838200" y="1467650"/>
            <a:ext cx="10896600" cy="5179893"/>
          </a:xfrm>
        </p:spPr>
        <p:txBody>
          <a:bodyPr>
            <a:normAutofit lnSpcReduction="10000"/>
          </a:bodyPr>
          <a:lstStyle/>
          <a:p>
            <a:r>
              <a:rPr lang="en-US" sz="3200" dirty="0"/>
              <a:t>Improve models</a:t>
            </a:r>
          </a:p>
          <a:p>
            <a:pPr marL="50800" indent="0">
              <a:buNone/>
            </a:pPr>
            <a:endParaRPr lang="en-US" sz="3200" dirty="0"/>
          </a:p>
          <a:p>
            <a:r>
              <a:rPr lang="en-US" sz="3200" dirty="0"/>
              <a:t>Develop robust insights for policy makers</a:t>
            </a:r>
          </a:p>
          <a:p>
            <a:pPr marL="0" indent="0">
              <a:buNone/>
            </a:pPr>
            <a:r>
              <a:rPr lang="en-US" sz="3200" dirty="0"/>
              <a:t>	</a:t>
            </a:r>
            <a:r>
              <a:rPr lang="en-US" sz="3200" b="1" i="1" dirty="0"/>
              <a:t>“All models are wrong, but some are useful.”</a:t>
            </a:r>
          </a:p>
          <a:p>
            <a:pPr marL="0" indent="0">
              <a:buNone/>
            </a:pPr>
            <a:endParaRPr lang="en-US" sz="3200" dirty="0"/>
          </a:p>
          <a:p>
            <a:r>
              <a:rPr lang="en-US" sz="3200" dirty="0"/>
              <a:t>Also provide guidance on how to interpret model results</a:t>
            </a:r>
          </a:p>
          <a:p>
            <a:pPr lvl="1"/>
            <a:r>
              <a:rPr lang="en-US" sz="2800" dirty="0"/>
              <a:t>Produce a sensitivity range</a:t>
            </a:r>
          </a:p>
          <a:p>
            <a:pPr lvl="1"/>
            <a:r>
              <a:rPr lang="en-US" sz="2800" dirty="0"/>
              <a:t>Identify key drivers and strategies</a:t>
            </a:r>
          </a:p>
          <a:p>
            <a:pPr lvl="1"/>
            <a:r>
              <a:rPr lang="en-US" sz="2800" dirty="0"/>
              <a:t>Identify areas of uncertainty</a:t>
            </a:r>
          </a:p>
          <a:p>
            <a:endParaRPr lang="en-US" dirty="0"/>
          </a:p>
        </p:txBody>
      </p:sp>
    </p:spTree>
    <p:extLst>
      <p:ext uri="{BB962C8B-B14F-4D97-AF65-F5344CB8AC3E}">
        <p14:creationId xmlns:p14="http://schemas.microsoft.com/office/powerpoint/2010/main" val="530475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Models</a:t>
            </a:r>
          </a:p>
        </p:txBody>
      </p:sp>
      <p:sp>
        <p:nvSpPr>
          <p:cNvPr id="3" name="Text Placeholder 2">
            <a:extLst>
              <a:ext uri="{FF2B5EF4-FFF2-40B4-BE49-F238E27FC236}">
                <a16:creationId xmlns:a16="http://schemas.microsoft.com/office/drawing/2014/main" id="{91DFD8D8-1A97-F0F6-840B-D9C4B7A9632D}"/>
              </a:ext>
            </a:extLst>
          </p:cNvPr>
          <p:cNvSpPr>
            <a:spLocks noGrp="1"/>
          </p:cNvSpPr>
          <p:nvPr>
            <p:ph type="body" idx="1"/>
          </p:nvPr>
        </p:nvSpPr>
        <p:spPr/>
        <p:txBody>
          <a:bodyPr/>
          <a:lstStyle/>
          <a:p>
            <a:r>
              <a:rPr lang="en-US" dirty="0"/>
              <a:t>Spot the outliers</a:t>
            </a:r>
          </a:p>
          <a:p>
            <a:r>
              <a:rPr lang="en-US" dirty="0"/>
              <a:t>Most of the time, it is not a real insight but something to improve</a:t>
            </a:r>
          </a:p>
          <a:p>
            <a:r>
              <a:rPr lang="en-US" dirty="0"/>
              <a:t>Some are easy to fix, others are inherent with model structure</a:t>
            </a:r>
          </a:p>
          <a:p>
            <a:pPr lvl="1"/>
            <a:r>
              <a:rPr lang="en-US" dirty="0"/>
              <a:t>Calibration data</a:t>
            </a:r>
          </a:p>
          <a:p>
            <a:pPr lvl="1"/>
            <a:r>
              <a:rPr lang="en-US" dirty="0"/>
              <a:t>Key input assumptions</a:t>
            </a:r>
          </a:p>
          <a:p>
            <a:pPr lvl="1"/>
            <a:r>
              <a:rPr lang="en-US" dirty="0"/>
              <a:t>…</a:t>
            </a:r>
          </a:p>
          <a:p>
            <a:pPr lvl="1"/>
            <a:r>
              <a:rPr lang="en-US" dirty="0"/>
              <a:t>Missing important sectors/technologies</a:t>
            </a:r>
          </a:p>
          <a:p>
            <a:pPr lvl="1"/>
            <a:r>
              <a:rPr lang="en-US" dirty="0"/>
              <a:t>…</a:t>
            </a:r>
          </a:p>
          <a:p>
            <a:pPr lvl="1"/>
            <a:r>
              <a:rPr lang="en-US" dirty="0"/>
              <a:t>Inter temporal optimization vs. recursive dynamic </a:t>
            </a:r>
          </a:p>
          <a:p>
            <a:pPr lvl="1"/>
            <a:r>
              <a:rPr lang="en-US" dirty="0"/>
              <a:t>GE vs. PE</a:t>
            </a:r>
          </a:p>
          <a:p>
            <a:pPr lvl="1"/>
            <a:endParaRPr lang="en-US" dirty="0"/>
          </a:p>
          <a:p>
            <a:pPr lvl="1"/>
            <a:endParaRPr lang="en-US" dirty="0"/>
          </a:p>
        </p:txBody>
      </p:sp>
    </p:spTree>
    <p:extLst>
      <p:ext uri="{BB962C8B-B14F-4D97-AF65-F5344CB8AC3E}">
        <p14:creationId xmlns:p14="http://schemas.microsoft.com/office/powerpoint/2010/main" val="3138872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Model Intercomparison? -- Models</a:t>
            </a:r>
          </a:p>
        </p:txBody>
      </p:sp>
      <p:pic>
        <p:nvPicPr>
          <p:cNvPr id="5" name="Picture 4"/>
          <p:cNvPicPr>
            <a:picLocks noChangeAspect="1"/>
          </p:cNvPicPr>
          <p:nvPr/>
        </p:nvPicPr>
        <p:blipFill>
          <a:blip r:embed="rId3"/>
          <a:stretch>
            <a:fillRect/>
          </a:stretch>
        </p:blipFill>
        <p:spPr>
          <a:xfrm>
            <a:off x="1185486" y="1030723"/>
            <a:ext cx="9144000" cy="5141346"/>
          </a:xfrm>
          <a:prstGeom prst="rect">
            <a:avLst/>
          </a:prstGeom>
        </p:spPr>
      </p:pic>
      <p:sp>
        <p:nvSpPr>
          <p:cNvPr id="4" name="TextBox 3">
            <a:extLst>
              <a:ext uri="{FF2B5EF4-FFF2-40B4-BE49-F238E27FC236}">
                <a16:creationId xmlns:a16="http://schemas.microsoft.com/office/drawing/2014/main" id="{0B96A633-1F53-293A-CBB3-460BE4661E3F}"/>
              </a:ext>
            </a:extLst>
          </p:cNvPr>
          <p:cNvSpPr txBox="1"/>
          <p:nvPr/>
        </p:nvSpPr>
        <p:spPr>
          <a:xfrm>
            <a:off x="1011843" y="6273698"/>
            <a:ext cx="922686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t>Clarke, L., Edmonds, J., </a:t>
            </a:r>
            <a:r>
              <a:rPr lang="en-US" sz="1200" dirty="0" err="1"/>
              <a:t>Krey</a:t>
            </a:r>
            <a:r>
              <a:rPr lang="en-US" sz="1200" dirty="0"/>
              <a:t>, V., </a:t>
            </a:r>
            <a:r>
              <a:rPr lang="en-US" sz="1200" dirty="0" err="1"/>
              <a:t>Richels</a:t>
            </a:r>
            <a:r>
              <a:rPr lang="en-US" sz="1200" dirty="0"/>
              <a:t>, R., Rose, S., &amp; </a:t>
            </a:r>
            <a:r>
              <a:rPr lang="en-US" sz="1200" dirty="0" err="1"/>
              <a:t>Tavoni</a:t>
            </a:r>
            <a:r>
              <a:rPr lang="en-US" sz="1200" dirty="0"/>
              <a:t>, M. 2009. “International climate policy architectures: Overview of the EMF 22 International Scenarios.” Energy Economics 31(S2):S64–S81.</a:t>
            </a:r>
          </a:p>
        </p:txBody>
      </p:sp>
    </p:spTree>
    <p:extLst>
      <p:ext uri="{BB962C8B-B14F-4D97-AF65-F5344CB8AC3E}">
        <p14:creationId xmlns:p14="http://schemas.microsoft.com/office/powerpoint/2010/main" val="2666012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Model Intercomparison: A scenario protocol</a:t>
            </a:r>
          </a:p>
        </p:txBody>
      </p:sp>
      <p:pic>
        <p:nvPicPr>
          <p:cNvPr id="5" name="Picture 4"/>
          <p:cNvPicPr>
            <a:picLocks noChangeAspect="1"/>
          </p:cNvPicPr>
          <p:nvPr/>
        </p:nvPicPr>
        <p:blipFill>
          <a:blip r:embed="rId2"/>
          <a:stretch>
            <a:fillRect/>
          </a:stretch>
        </p:blipFill>
        <p:spPr>
          <a:xfrm flipH="1">
            <a:off x="10084158" y="3563520"/>
            <a:ext cx="1650643" cy="2200856"/>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913033" y="1510749"/>
            <a:ext cx="8959989" cy="3543114"/>
          </a:xfrm>
          <a:prstGeom prst="rect">
            <a:avLst/>
          </a:prstGeom>
        </p:spPr>
      </p:pic>
      <p:sp>
        <p:nvSpPr>
          <p:cNvPr id="4" name="TextBox 3">
            <a:extLst>
              <a:ext uri="{FF2B5EF4-FFF2-40B4-BE49-F238E27FC236}">
                <a16:creationId xmlns:a16="http://schemas.microsoft.com/office/drawing/2014/main" id="{6E83A9E9-A94C-8A0C-3243-0CB79568CFD0}"/>
              </a:ext>
            </a:extLst>
          </p:cNvPr>
          <p:cNvSpPr txBox="1"/>
          <p:nvPr/>
        </p:nvSpPr>
        <p:spPr>
          <a:xfrm>
            <a:off x="1011843" y="6273698"/>
            <a:ext cx="922686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t>Clarke, L., Edmonds, J., </a:t>
            </a:r>
            <a:r>
              <a:rPr lang="en-US" sz="1200" dirty="0" err="1"/>
              <a:t>Krey</a:t>
            </a:r>
            <a:r>
              <a:rPr lang="en-US" sz="1200" dirty="0"/>
              <a:t>, V., </a:t>
            </a:r>
            <a:r>
              <a:rPr lang="en-US" sz="1200" dirty="0" err="1"/>
              <a:t>Richels</a:t>
            </a:r>
            <a:r>
              <a:rPr lang="en-US" sz="1200" dirty="0"/>
              <a:t>, R., Rose, S., &amp; </a:t>
            </a:r>
            <a:r>
              <a:rPr lang="en-US" sz="1200" dirty="0" err="1"/>
              <a:t>Tavoni</a:t>
            </a:r>
            <a:r>
              <a:rPr lang="en-US" sz="1200" dirty="0"/>
              <a:t>, M. 2009. “International climate policy architectures: Overview of the EMF 22 International Scenarios.” Energy Economics 31(S2):S64–S81.</a:t>
            </a:r>
          </a:p>
        </p:txBody>
      </p:sp>
    </p:spTree>
    <p:extLst>
      <p:ext uri="{BB962C8B-B14F-4D97-AF65-F5344CB8AC3E}">
        <p14:creationId xmlns:p14="http://schemas.microsoft.com/office/powerpoint/2010/main" val="3913151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1_CGS Template 20190717">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GS Template 20190717">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GS Template 20190717" id="{8A679BBA-C456-43FF-B688-31DB146BF3A2}" vid="{3F3D3D6E-CDDD-4590-8970-943315BFA201}"/>
    </a:ext>
  </a:extLst>
</a:theme>
</file>

<file path=ppt/theme/theme3.xml><?xml version="1.0" encoding="utf-8"?>
<a:theme xmlns:a="http://schemas.openxmlformats.org/drawingml/2006/main" name="CD-Links">
  <a:themeElements>
    <a:clrScheme name="iiasa-vers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iasa-version4">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iasa-vers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iasa-version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iasa-version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iasa-version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iasa-version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iasa-version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iasa-version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iasa-version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iasa-version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iasa-version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iasa-version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iasa-version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4775</TotalTime>
  <Words>2668</Words>
  <Application>Microsoft Office PowerPoint</Application>
  <PresentationFormat>Widescreen</PresentationFormat>
  <Paragraphs>196</Paragraphs>
  <Slides>31</Slides>
  <Notes>19</Notes>
  <HiddenSlides>2</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31</vt:i4>
      </vt:variant>
    </vt:vector>
  </HeadingPairs>
  <TitlesOfParts>
    <vt:vector size="44" baseType="lpstr">
      <vt:lpstr>Wingdings</vt:lpstr>
      <vt:lpstr>Calibri</vt:lpstr>
      <vt:lpstr>Libre Franklin</vt:lpstr>
      <vt:lpstr>Calibri Light</vt:lpstr>
      <vt:lpstr>Tahoma</vt:lpstr>
      <vt:lpstr>Arial Narrow</vt:lpstr>
      <vt:lpstr>Arial</vt:lpstr>
      <vt:lpstr>Franklin Gothic Medium</vt:lpstr>
      <vt:lpstr>Helvetica</vt:lpstr>
      <vt:lpstr>1_CGS Template 20190717</vt:lpstr>
      <vt:lpstr>2_CGS Template 20190717</vt:lpstr>
      <vt:lpstr>CD-Links</vt:lpstr>
      <vt:lpstr>Custom Design</vt:lpstr>
      <vt:lpstr>Multi-model Comparison</vt:lpstr>
      <vt:lpstr>Topics for Today</vt:lpstr>
      <vt:lpstr>CO2 Emissions (China)</vt:lpstr>
      <vt:lpstr>Industrial CO2 Emissions across Models (China)</vt:lpstr>
      <vt:lpstr>Industrial CO2 Emissions across Models (China)</vt:lpstr>
      <vt:lpstr>Why Model Intercomparison?</vt:lpstr>
      <vt:lpstr>Improve Models</vt:lpstr>
      <vt:lpstr>What is Model Intercomparison? -- Models</vt:lpstr>
      <vt:lpstr>What is Model Intercomparison: A scenario protocol</vt:lpstr>
      <vt:lpstr>What is Model Intercomparison</vt:lpstr>
      <vt:lpstr>History and Types of IAM Modeling Intercomparison</vt:lpstr>
      <vt:lpstr>EMF 16 on the Costs of the Kyoto Protocol (1999)</vt:lpstr>
      <vt:lpstr>2009: The Copenhagen Climate Conference</vt:lpstr>
      <vt:lpstr>EMF 22: Second-Best International Policy Structures (2009)</vt:lpstr>
      <vt:lpstr>EMF 22: Second-Best International Policy Structures (2009)</vt:lpstr>
      <vt:lpstr>EMF 22: Second-Best International Policy Structures (2009)</vt:lpstr>
      <vt:lpstr>EMF 22: Second-Best International Policy Structures (2009): U.S. Emissions</vt:lpstr>
      <vt:lpstr>EMF 22: Second-Best International Policy Structures (2009): U.S. Emissions</vt:lpstr>
      <vt:lpstr>Multi-model studies contribute to a large portion of IPCC scenarios</vt:lpstr>
      <vt:lpstr>Multi-model studies contribute to a large portion of IPCC scenarios</vt:lpstr>
      <vt:lpstr>Multi-model studies contribute to a large portion of IPCC scenarios</vt:lpstr>
      <vt:lpstr>Multi-model studies contribute to a large portion of IPCC scenarios</vt:lpstr>
      <vt:lpstr>The Evolution of Model Intercomparison</vt:lpstr>
      <vt:lpstr>PowerPoint Presentation</vt:lpstr>
      <vt:lpstr>CD-Links: 1.5°C and SDGs</vt:lpstr>
      <vt:lpstr>PowerPoint Presentation</vt:lpstr>
      <vt:lpstr>PowerPoint Presentation</vt:lpstr>
      <vt:lpstr>PowerPoint Presentation</vt:lpstr>
      <vt:lpstr>Challenges</vt:lpstr>
      <vt:lpstr>IIASA databases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Assessment Models and International Climate Policy</dc:title>
  <dc:creator>Leon Clarke</dc:creator>
  <cp:lastModifiedBy>Qiu, Yang</cp:lastModifiedBy>
  <cp:revision>23</cp:revision>
  <dcterms:created xsi:type="dcterms:W3CDTF">2021-02-06T12:53:05Z</dcterms:created>
  <dcterms:modified xsi:type="dcterms:W3CDTF">2023-05-03T13:56:22Z</dcterms:modified>
</cp:coreProperties>
</file>